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1"/>
  </p:notesMasterIdLst>
  <p:handoutMasterIdLst>
    <p:handoutMasterId r:id="rId72"/>
  </p:handoutMasterIdLst>
  <p:sldIdLst>
    <p:sldId id="256" r:id="rId2"/>
    <p:sldId id="259" r:id="rId3"/>
    <p:sldId id="322" r:id="rId4"/>
    <p:sldId id="323" r:id="rId5"/>
    <p:sldId id="324" r:id="rId6"/>
    <p:sldId id="325" r:id="rId7"/>
    <p:sldId id="261" r:id="rId8"/>
    <p:sldId id="260" r:id="rId9"/>
    <p:sldId id="262" r:id="rId10"/>
    <p:sldId id="263" r:id="rId11"/>
    <p:sldId id="264" r:id="rId12"/>
    <p:sldId id="270" r:id="rId13"/>
    <p:sldId id="271" r:id="rId14"/>
    <p:sldId id="272" r:id="rId15"/>
    <p:sldId id="273" r:id="rId16"/>
    <p:sldId id="274" r:id="rId17"/>
    <p:sldId id="257" r:id="rId18"/>
    <p:sldId id="266" r:id="rId19"/>
    <p:sldId id="268" r:id="rId20"/>
    <p:sldId id="300" r:id="rId21"/>
    <p:sldId id="267" r:id="rId22"/>
    <p:sldId id="269" r:id="rId23"/>
    <p:sldId id="301" r:id="rId24"/>
    <p:sldId id="302" r:id="rId25"/>
    <p:sldId id="326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303" r:id="rId34"/>
    <p:sldId id="304" r:id="rId35"/>
    <p:sldId id="292" r:id="rId36"/>
    <p:sldId id="293" r:id="rId37"/>
    <p:sldId id="305" r:id="rId38"/>
    <p:sldId id="327" r:id="rId39"/>
    <p:sldId id="328" r:id="rId40"/>
    <p:sldId id="329" r:id="rId41"/>
    <p:sldId id="283" r:id="rId42"/>
    <p:sldId id="284" r:id="rId43"/>
    <p:sldId id="265" r:id="rId44"/>
    <p:sldId id="285" r:id="rId45"/>
    <p:sldId id="287" r:id="rId46"/>
    <p:sldId id="289" r:id="rId47"/>
    <p:sldId id="290" r:id="rId48"/>
    <p:sldId id="306" r:id="rId49"/>
    <p:sldId id="288" r:id="rId50"/>
    <p:sldId id="313" r:id="rId51"/>
    <p:sldId id="314" r:id="rId52"/>
    <p:sldId id="291" r:id="rId53"/>
    <p:sldId id="294" r:id="rId54"/>
    <p:sldId id="296" r:id="rId55"/>
    <p:sldId id="297" r:id="rId56"/>
    <p:sldId id="298" r:id="rId57"/>
    <p:sldId id="295" r:id="rId58"/>
    <p:sldId id="299" r:id="rId59"/>
    <p:sldId id="307" r:id="rId60"/>
    <p:sldId id="308" r:id="rId61"/>
    <p:sldId id="309" r:id="rId62"/>
    <p:sldId id="311" r:id="rId63"/>
    <p:sldId id="315" r:id="rId64"/>
    <p:sldId id="316" r:id="rId65"/>
    <p:sldId id="310" r:id="rId66"/>
    <p:sldId id="319" r:id="rId67"/>
    <p:sldId id="320" r:id="rId68"/>
    <p:sldId id="321" r:id="rId69"/>
    <p:sldId id="330" r:id="rId7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B7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3" autoAdjust="0"/>
    <p:restoredTop sz="94660"/>
  </p:normalViewPr>
  <p:slideViewPr>
    <p:cSldViewPr>
      <p:cViewPr varScale="1">
        <p:scale>
          <a:sx n="72" d="100"/>
          <a:sy n="72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07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30D61-460C-455C-906B-43679FF525C1}" type="datetimeFigureOut">
              <a:rPr kumimoji="1" lang="ja-JP" altLang="en-US" smtClean="0"/>
              <a:pPr/>
              <a:t>2009/10/7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DEE6A-EED9-401C-B223-60DCB4F35B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6A0CA-CC84-41DF-8A04-92CAE562D209}" type="datetimeFigureOut">
              <a:rPr kumimoji="1" lang="ja-JP" altLang="en-US" smtClean="0"/>
              <a:pPr/>
              <a:t>2009/10/7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C5F38-B666-467D-B003-3D81EB440AC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スライドショーにすると、アニメーションがついてるお（・</a:t>
            </a:r>
            <a:r>
              <a:rPr kumimoji="1" lang="en-US" altLang="ja-JP" dirty="0" smtClean="0"/>
              <a:t>ω</a:t>
            </a:r>
            <a:r>
              <a:rPr kumimoji="1" lang="ja-JP" altLang="en-US" dirty="0" smtClean="0"/>
              <a:t>・）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C5F38-B666-467D-B003-3D81EB440AC5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C5F38-B666-467D-B003-3D81EB440AC5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C5F38-B666-467D-B003-3D81EB440AC5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3108960"/>
          </a:xfrm>
        </p:spPr>
        <p:txBody>
          <a:bodyPr anchor="ctr" anchorCtr="1">
            <a:noAutofit/>
            <a:scene3d>
              <a:camera prst="orthographicFront"/>
              <a:lightRig rig="soft" dir="t">
                <a:rot lat="0" lon="0" rev="2100000"/>
              </a:lightRig>
            </a:scene3d>
            <a:sp3d extrusionH="57150" contourW="63500" prstMaterial="matte">
              <a:bevelT w="38100" prst="relaxedInset"/>
              <a:contourClr>
                <a:schemeClr val="bg1"/>
              </a:contourClr>
            </a:sp3d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3500" dist="762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4286256"/>
            <a:ext cx="7772400" cy="150876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lang="en-US" sz="24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 サブタイトルの書式設定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6F0D47AE-E522-4731-BC96-1ECCA4564E2F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rmAutofit/>
          </a:bodyPr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 sz="2000" smtClean="0"/>
              <a:t>アイコンをクリックして図を追加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285728"/>
            <a:ext cx="9144000" cy="6357982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50000"/>
                </a:schemeClr>
              </a:gs>
              <a:gs pos="20000">
                <a:schemeClr val="bg1">
                  <a:satMod val="300000"/>
                  <a:alpha val="96000"/>
                </a:schemeClr>
              </a:gs>
              <a:gs pos="50000">
                <a:schemeClr val="bg1">
                  <a:satMod val="300000"/>
                  <a:alpha val="98000"/>
                </a:schemeClr>
              </a:gs>
              <a:gs pos="80000">
                <a:schemeClr val="bg1">
                  <a:satMod val="300000"/>
                  <a:alpha val="96000"/>
                </a:schemeClr>
              </a:gs>
              <a:gs pos="100000">
                <a:schemeClr val="accent2">
                  <a:lumMod val="20000"/>
                  <a:lumOff val="80000"/>
                  <a:alpha val="5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balanced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extrusionH="57150" contourW="63500" prstMaterial="matte">
              <a:bevelT w="38100" prst="relaxedInset"/>
              <a:contourClr>
                <a:schemeClr val="bg1"/>
              </a:contourClr>
            </a:sp3d>
          </a:bodyPr>
          <a:lstStyle/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b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altLang="ja-JP" smtClean="0"/>
              <a:t>2009/7/1</a:t>
            </a:r>
            <a:endParaRPr lang="ja-JP" alt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b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altLang="ja-JP" smtClean="0"/>
              <a:t>Sound &amp; Engineering Workshop         -3rd Season-</a:t>
            </a:r>
            <a:endParaRPr lang="ja-JP" altLang="en-US" dirty="0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b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</a:lstStyle>
          <a:p>
            <a:fld id="{6F0D47AE-E522-4731-BC96-1ECCA4564E2F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285728"/>
            <a:ext cx="9144000" cy="6357982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50000"/>
                </a:schemeClr>
              </a:gs>
              <a:gs pos="20000">
                <a:schemeClr val="bg1">
                  <a:satMod val="300000"/>
                  <a:alpha val="96000"/>
                </a:schemeClr>
              </a:gs>
              <a:gs pos="50000">
                <a:schemeClr val="bg1">
                  <a:satMod val="300000"/>
                  <a:alpha val="98000"/>
                </a:schemeClr>
              </a:gs>
              <a:gs pos="80000">
                <a:schemeClr val="bg1">
                  <a:satMod val="300000"/>
                  <a:alpha val="96000"/>
                </a:schemeClr>
              </a:gs>
              <a:gs pos="100000">
                <a:schemeClr val="accent2">
                  <a:lumMod val="20000"/>
                  <a:lumOff val="80000"/>
                  <a:alpha val="5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balanced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kumimoji="1"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76200" dir="5400000" algn="t" rotWithShape="0">
              <a:prstClr val="black">
                <a:alpha val="50000"/>
              </a:prst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spcAft>
          <a:spcPts val="1200"/>
        </a:spcAft>
        <a:buClr>
          <a:schemeClr val="accent1"/>
        </a:buClr>
        <a:buSzPct val="80000"/>
        <a:buFont typeface="Wingdings 2" pitchFamily="18" charset="2"/>
        <a:buChar char=""/>
        <a:defRPr kumimoji="1" sz="32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spcAft>
          <a:spcPts val="1200"/>
        </a:spcAft>
        <a:buClr>
          <a:schemeClr val="accent2"/>
        </a:buClr>
        <a:buFont typeface="Wingdings 2" pitchFamily="18" charset="2"/>
        <a:buChar char=""/>
        <a:defRPr kumimoji="1" sz="24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spcAft>
          <a:spcPts val="1200"/>
        </a:spcAft>
        <a:buClr>
          <a:schemeClr val="accent3"/>
        </a:buClr>
        <a:buFont typeface="Wingdings 2" pitchFamily="18" charset="2"/>
        <a:buChar char=""/>
        <a:defRPr kumimoji="1" sz="24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spcAft>
          <a:spcPts val="1200"/>
        </a:spcAft>
        <a:buClr>
          <a:schemeClr val="accent4"/>
        </a:buClr>
        <a:buFont typeface="Wingdings 2" pitchFamily="18" charset="2"/>
        <a:buChar char=""/>
        <a:defRPr kumimoji="1" sz="20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spcAft>
          <a:spcPts val="1200"/>
        </a:spcAft>
        <a:buClr>
          <a:schemeClr val="accent5"/>
        </a:buClr>
        <a:buFont typeface="Wingdings 2" pitchFamily="18" charset="2"/>
        <a:buChar char=""/>
        <a:defRPr kumimoji="1" sz="20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kumimoji="1"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kumimoji="1"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kumimoji="1"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kumimoji="1"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>
        <a:defRPr kumimoji="1"/>
      </a:lvl1pPr>
      <a:lvl2pPr marL="457200" eaLnBrk="1" hangingPunct="1">
        <a:defRPr kumimoji="1"/>
      </a:lvl2pPr>
      <a:lvl3pPr marL="914400" eaLnBrk="1" hangingPunct="1">
        <a:defRPr kumimoji="1"/>
      </a:lvl3pPr>
      <a:lvl4pPr marL="1371600" eaLnBrk="1" hangingPunct="1">
        <a:defRPr kumimoji="1"/>
      </a:lvl4pPr>
      <a:lvl5pPr marL="1828800" eaLnBrk="1" hangingPunct="1">
        <a:defRPr kumimoji="1"/>
      </a:lvl5pPr>
      <a:lvl6pPr marL="2286000" eaLnBrk="1" hangingPunct="1">
        <a:defRPr kumimoji="1"/>
      </a:lvl6pPr>
      <a:lvl7pPr marL="2743200" eaLnBrk="1" hangingPunct="1">
        <a:defRPr kumimoji="1"/>
      </a:lvl7pPr>
      <a:lvl8pPr marL="3200400" eaLnBrk="1" hangingPunct="1">
        <a:defRPr kumimoji="1"/>
      </a:lvl8pPr>
      <a:lvl9pPr marL="3657600" eaLnBrk="1" hangingPunct="1">
        <a:defRPr kumimoji="1"/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0034" y="1142984"/>
            <a:ext cx="8201028" cy="3108960"/>
          </a:xfrm>
        </p:spPr>
        <p:txBody>
          <a:bodyPr/>
          <a:lstStyle/>
          <a:p>
            <a:r>
              <a:rPr kumimoji="1" lang="en-US" altLang="ja-JP" sz="5400" dirty="0" smtClean="0"/>
              <a:t>Sound &amp; Engineering </a:t>
            </a:r>
            <a:r>
              <a:rPr kumimoji="1" lang="en-US" altLang="ja-JP" sz="5400" dirty="0" err="1" smtClean="0"/>
              <a:t>Workwhop</a:t>
            </a: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lang="ja-JP" altLang="en-US" sz="4000" dirty="0" smtClean="0"/>
              <a:t>                         </a:t>
            </a:r>
            <a:r>
              <a:rPr kumimoji="1" lang="en-US" altLang="ja-JP" sz="4000" dirty="0" smtClean="0"/>
              <a:t>-3rd Season-</a:t>
            </a:r>
            <a:r>
              <a:rPr lang="en-US" altLang="ja-JP" sz="6600" dirty="0"/>
              <a:t/>
            </a:r>
            <a:br>
              <a:rPr lang="en-US" altLang="ja-JP" sz="6600" dirty="0"/>
            </a:br>
            <a:r>
              <a:rPr lang="en-US" altLang="ja-JP" sz="3200" dirty="0" smtClean="0">
                <a:solidFill>
                  <a:schemeClr val="accent6"/>
                </a:solidFill>
              </a:rPr>
              <a:t>DAW Basic</a:t>
            </a:r>
            <a:r>
              <a:rPr lang="ja-JP" altLang="en-US" sz="3200" dirty="0" smtClean="0">
                <a:solidFill>
                  <a:schemeClr val="accent6"/>
                </a:solidFill>
              </a:rPr>
              <a:t>講座</a:t>
            </a:r>
            <a:r>
              <a:rPr lang="ja-JP" altLang="en-US" sz="4000" dirty="0" smtClean="0">
                <a:solidFill>
                  <a:schemeClr val="accent6"/>
                </a:solidFill>
              </a:rPr>
              <a:t> </a:t>
            </a:r>
            <a:endParaRPr kumimoji="1" lang="ja-JP" altLang="en-US" sz="3600" dirty="0">
              <a:solidFill>
                <a:schemeClr val="accent6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 dirty="0" smtClean="0"/>
          </a:p>
          <a:p>
            <a:r>
              <a:rPr lang="en-US" altLang="ja-JP" dirty="0" smtClean="0"/>
              <a:t>2009/10/7</a:t>
            </a:r>
          </a:p>
          <a:p>
            <a:r>
              <a:rPr kumimoji="1" lang="en-US" altLang="ja-JP" dirty="0" smtClean="0"/>
              <a:t>Advanced Creators  </a:t>
            </a:r>
            <a:r>
              <a:rPr lang="en-US" altLang="ja-JP" dirty="0" smtClean="0"/>
              <a:t>05 </a:t>
            </a:r>
            <a:r>
              <a:rPr lang="ja-JP" altLang="en-US" dirty="0" smtClean="0"/>
              <a:t>小林</a:t>
            </a:r>
            <a:r>
              <a:rPr lang="en-US" altLang="ja-JP" dirty="0" smtClean="0"/>
              <a:t> </a:t>
            </a:r>
            <a:r>
              <a:rPr lang="ja-JP" altLang="en-US" dirty="0" smtClean="0"/>
              <a:t>史典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43636" y="37147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6"/>
                </a:solidFill>
              </a:rPr>
              <a:t>的な</a:t>
            </a:r>
            <a:r>
              <a:rPr kumimoji="1" lang="en-US" altLang="ja-JP" dirty="0" smtClean="0">
                <a:solidFill>
                  <a:schemeClr val="accent6"/>
                </a:solidFill>
              </a:rPr>
              <a:t>…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5" name="星 8 4"/>
          <p:cNvSpPr/>
          <p:nvPr/>
        </p:nvSpPr>
        <p:spPr>
          <a:xfrm rot="20879077">
            <a:off x="7174176" y="3627523"/>
            <a:ext cx="1338744" cy="1119347"/>
          </a:xfrm>
          <a:prstGeom prst="star8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0"/>
          </a:gra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dirty="0" smtClean="0"/>
              <a:t>ver.1.1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/>
              <a:t>音は何で聴こえるんでしょう？</a:t>
            </a:r>
            <a:endParaRPr kumimoji="1" lang="ja-JP" altLang="en-US" sz="4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318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伝わってきた空気の振動が耳に届き、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鼓膜を動かす</a:t>
            </a:r>
            <a:endParaRPr lang="en-US" altLang="ja-JP" dirty="0" smtClean="0"/>
          </a:p>
          <a:p>
            <a:r>
              <a:rPr kumimoji="1" lang="ja-JP" altLang="en-US" dirty="0" smtClean="0"/>
              <a:t>それを「音」として知覚する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928694" y="4071942"/>
            <a:ext cx="1285884" cy="1928826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0"/>
                </a:schemeClr>
              </a:gs>
              <a:gs pos="5000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428892" y="4071942"/>
            <a:ext cx="1285884" cy="1928826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0"/>
                </a:schemeClr>
              </a:gs>
              <a:gs pos="5000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929058" y="4071942"/>
            <a:ext cx="1285884" cy="1928826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0"/>
                </a:schemeClr>
              </a:gs>
              <a:gs pos="5000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右矢印 16"/>
          <p:cNvSpPr/>
          <p:nvPr/>
        </p:nvSpPr>
        <p:spPr>
          <a:xfrm>
            <a:off x="6357950" y="4857760"/>
            <a:ext cx="571504" cy="35719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6072198" y="4071942"/>
            <a:ext cx="714380" cy="192882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50000"/>
                </a:schemeClr>
              </a:gs>
              <a:gs pos="5000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5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6929454" y="3214686"/>
            <a:ext cx="1000132" cy="714380"/>
          </a:xfrm>
          <a:prstGeom prst="wedgeRoundRectCallout">
            <a:avLst>
              <a:gd name="adj1" fmla="val -36184"/>
              <a:gd name="adj2" fmla="val 78739"/>
              <a:gd name="adj3" fmla="val 16667"/>
            </a:avLst>
          </a:prstGeom>
          <a:solidFill>
            <a:schemeClr val="accent3">
              <a:tint val="100000"/>
              <a:alpha val="78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音</a:t>
            </a:r>
            <a:r>
              <a:rPr kumimoji="1" lang="en-US" altLang="ja-JP" sz="3200" dirty="0" smtClean="0"/>
              <a:t>!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85846" y="357187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1">
                    <a:lumMod val="75000"/>
                  </a:schemeClr>
                </a:solidFill>
              </a:rPr>
              <a:t>鼓膜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E-6 -1.85014E-8 L 0.05678 -1.85014E-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8 -1.85014E-8 L 0.00365 -1.85014E-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1.85014E-8 L 0.05834 -1.85014E-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8 -1.85014E-8 L 0.00157 -1.85014E-8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93 -1.85014E-8 L -0.0026 -1.85014E-8 " pathEditMode="relative" rAng="0" ptsTypes="AA">
                                      <p:cBhvr>
                                        <p:cTn id="3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1.85014E-8 L -0.0092 -1.85014E-8 " pathEditMode="relative" rAng="0" ptsTypes="AA">
                                      <p:cBhvr>
                                        <p:cTn id="3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1.85014E-8 L -0.0158 -1.85014E-8 " pathEditMode="relative" rAng="0" ptsTypes="AA">
                                      <p:cBhvr>
                                        <p:cTn id="3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8" grpId="0" animBg="1"/>
      <p:bldP spid="18" grpId="1" animBg="1"/>
      <p:bldP spid="18" grpId="2" animBg="1"/>
      <p:bldP spid="18" grpId="3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マイクとスピーカー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dirty="0" smtClean="0"/>
              <a:t>これを応用したのがマイクとスピーカーです</a:t>
            </a:r>
            <a:endParaRPr kumimoji="1" lang="en-US" altLang="ja-JP" sz="2800" dirty="0" smtClean="0"/>
          </a:p>
          <a:p>
            <a:pPr lvl="1"/>
            <a:endParaRPr lang="en-US" altLang="ja-JP" sz="2000" dirty="0" smtClean="0"/>
          </a:p>
          <a:p>
            <a:r>
              <a:rPr lang="ja-JP" altLang="en-US" b="1" u="sng" dirty="0" smtClean="0">
                <a:solidFill>
                  <a:schemeClr val="accent2"/>
                </a:solidFill>
              </a:rPr>
              <a:t>マイクロフォン</a:t>
            </a:r>
            <a:r>
              <a:rPr lang="ja-JP" altLang="en-US" dirty="0" smtClean="0"/>
              <a:t> </a:t>
            </a:r>
            <a:r>
              <a:rPr lang="en-US" altLang="ja-JP" dirty="0" smtClean="0"/>
              <a:t>(microphone)</a:t>
            </a:r>
          </a:p>
          <a:p>
            <a:pPr lvl="1"/>
            <a:r>
              <a:rPr lang="ja-JP" altLang="en-US" dirty="0" smtClean="0"/>
              <a:t>振動板</a:t>
            </a:r>
            <a:r>
              <a:rPr lang="en-US" altLang="ja-JP" dirty="0" smtClean="0"/>
              <a:t>(</a:t>
            </a:r>
            <a:r>
              <a:rPr lang="ja-JP" altLang="en-US" dirty="0" smtClean="0"/>
              <a:t>ダイアフラム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が動くと電気が発電される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　　　　　 →</a:t>
            </a:r>
            <a:endParaRPr lang="en-US" altLang="ja-JP" dirty="0" smtClean="0"/>
          </a:p>
          <a:p>
            <a:r>
              <a:rPr kumimoji="1" lang="ja-JP" altLang="en-US" b="1" u="sng" dirty="0" smtClean="0">
                <a:solidFill>
                  <a:schemeClr val="accent2"/>
                </a:solidFill>
              </a:rPr>
              <a:t>スピーカー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(speaker)</a:t>
            </a:r>
          </a:p>
          <a:p>
            <a:pPr lvl="1"/>
            <a:r>
              <a:rPr kumimoji="1" lang="ja-JP" altLang="en-US" dirty="0" smtClean="0"/>
              <a:t>電気信号から電磁誘導でコーン紙</a:t>
            </a:r>
            <a:r>
              <a:rPr lang="ja-JP" altLang="en-US" dirty="0" smtClean="0"/>
              <a:t>を動かす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　　　　 →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2482" y="3799838"/>
            <a:ext cx="3571900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ja-JP" altLang="en-US" sz="2400" b="1" u="sng" dirty="0" smtClean="0">
                <a:solidFill>
                  <a:schemeClr val="accent2"/>
                </a:solidFill>
              </a:rPr>
              <a:t>空気の振動 → 電気信号</a:t>
            </a:r>
            <a:endParaRPr kumimoji="1" lang="ja-JP" altLang="en-US" sz="2400" u="sng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2482" y="5483856"/>
            <a:ext cx="3571900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ja-JP" altLang="en-US" sz="2400" b="1" u="sng" dirty="0" smtClean="0">
                <a:solidFill>
                  <a:schemeClr val="accent2"/>
                </a:solidFill>
              </a:rPr>
              <a:t>電気信号 → 空気の振動</a:t>
            </a:r>
            <a:endParaRPr kumimoji="1" lang="ja-JP" alt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線コネクタ 17"/>
          <p:cNvCxnSpPr/>
          <p:nvPr/>
        </p:nvCxnSpPr>
        <p:spPr>
          <a:xfrm>
            <a:off x="357158" y="2786058"/>
            <a:ext cx="8429684" cy="0"/>
          </a:xfrm>
          <a:prstGeom prst="line">
            <a:avLst/>
          </a:prstGeom>
          <a:ln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波形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ダイアフラムが押されたり引かれたりするので、できる電気信号は</a:t>
            </a:r>
            <a:r>
              <a:rPr kumimoji="1" lang="en-US" altLang="ja-JP" dirty="0" smtClean="0"/>
              <a:t>+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を周期的に行ったり来たりする形になります</a:t>
            </a: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714348" y="2071678"/>
            <a:ext cx="2571768" cy="1428760"/>
            <a:chOff x="2143108" y="3857628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円弧 7"/>
            <p:cNvSpPr/>
            <p:nvPr/>
          </p:nvSpPr>
          <p:spPr>
            <a:xfrm>
              <a:off x="214310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弧 8"/>
            <p:cNvSpPr/>
            <p:nvPr/>
          </p:nvSpPr>
          <p:spPr>
            <a:xfrm rot="10800000">
              <a:off x="357186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3286116" y="2071678"/>
            <a:ext cx="2571768" cy="1428760"/>
            <a:chOff x="2143108" y="3857628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円弧 10"/>
            <p:cNvSpPr/>
            <p:nvPr/>
          </p:nvSpPr>
          <p:spPr>
            <a:xfrm>
              <a:off x="214310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弧 11"/>
            <p:cNvSpPr/>
            <p:nvPr/>
          </p:nvSpPr>
          <p:spPr>
            <a:xfrm rot="10800000">
              <a:off x="357186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5857884" y="2071678"/>
            <a:ext cx="2571768" cy="1428760"/>
            <a:chOff x="2143108" y="3857628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円弧 14"/>
            <p:cNvSpPr/>
            <p:nvPr/>
          </p:nvSpPr>
          <p:spPr>
            <a:xfrm>
              <a:off x="214310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弧 15"/>
            <p:cNvSpPr/>
            <p:nvPr/>
          </p:nvSpPr>
          <p:spPr>
            <a:xfrm rot="10800000">
              <a:off x="357186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8426263" y="241672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accent5"/>
                </a:solidFill>
              </a:rPr>
              <a:t>時間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 rot="5400000" flipH="1" flipV="1">
            <a:off x="-285784" y="2786058"/>
            <a:ext cx="2000264" cy="0"/>
          </a:xfrm>
          <a:prstGeom prst="line">
            <a:avLst/>
          </a:prstGeom>
          <a:ln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 rot="16200000">
            <a:off x="206516" y="16430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5"/>
                </a:solidFill>
              </a:rPr>
              <a:t>振幅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34214" y="228599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accent3"/>
                </a:solidFill>
              </a:rPr>
              <a:t>+</a:t>
            </a:r>
            <a:endParaRPr kumimoji="1" lang="ja-JP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714744" y="228599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accent3"/>
                </a:solidFill>
              </a:rPr>
              <a:t>+</a:t>
            </a:r>
            <a:endParaRPr kumimoji="1" lang="ja-JP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79787" y="2928934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accent5"/>
                </a:solidFill>
              </a:rPr>
              <a:t>-</a:t>
            </a:r>
            <a:endParaRPr kumimoji="1" lang="ja-JP" altLang="en-US" sz="2400" b="1" dirty="0">
              <a:solidFill>
                <a:schemeClr val="accent5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86512" y="228599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accent3"/>
                </a:solidFill>
              </a:rPr>
              <a:t>+</a:t>
            </a:r>
            <a:endParaRPr kumimoji="1" lang="ja-JP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72066" y="2928934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accent5"/>
                </a:solidFill>
              </a:rPr>
              <a:t>-</a:t>
            </a:r>
            <a:endParaRPr kumimoji="1" lang="ja-JP" altLang="en-US" sz="2400" b="1" dirty="0">
              <a:solidFill>
                <a:schemeClr val="accent5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643834" y="2928934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accent5"/>
                </a:solidFill>
              </a:rPr>
              <a:t>-</a:t>
            </a:r>
            <a:endParaRPr kumimoji="1" lang="ja-JP" altLang="en-US" sz="24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線コネクタ 18"/>
          <p:cNvCxnSpPr/>
          <p:nvPr/>
        </p:nvCxnSpPr>
        <p:spPr>
          <a:xfrm rot="5400000">
            <a:off x="-571536" y="3000372"/>
            <a:ext cx="257176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5400000">
            <a:off x="2000232" y="3000372"/>
            <a:ext cx="257176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5400000">
            <a:off x="4572000" y="3000372"/>
            <a:ext cx="257176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5400000">
            <a:off x="7143768" y="3000372"/>
            <a:ext cx="257176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57158" y="2786058"/>
            <a:ext cx="842968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周波数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+</a:t>
            </a:r>
            <a:r>
              <a:rPr lang="ja-JP" altLang="en-US" dirty="0" smtClean="0"/>
              <a:t>と</a:t>
            </a:r>
            <a:r>
              <a:rPr lang="en-US" altLang="ja-JP" dirty="0" smtClean="0"/>
              <a:t>-</a:t>
            </a:r>
            <a:r>
              <a:rPr lang="ja-JP" altLang="en-US" dirty="0" smtClean="0"/>
              <a:t>が</a:t>
            </a:r>
            <a:r>
              <a:rPr lang="en-US" altLang="ja-JP" b="1" u="sng" dirty="0" smtClean="0">
                <a:solidFill>
                  <a:schemeClr val="accent2"/>
                </a:solidFill>
              </a:rPr>
              <a:t>1</a:t>
            </a:r>
            <a:r>
              <a:rPr lang="ja-JP" altLang="en-US" b="1" u="sng" dirty="0" smtClean="0">
                <a:solidFill>
                  <a:schemeClr val="accent2"/>
                </a:solidFill>
              </a:rPr>
              <a:t>秒間に何回</a:t>
            </a:r>
            <a:r>
              <a:rPr lang="ja-JP" altLang="en-US" dirty="0" smtClean="0"/>
              <a:t>行ったり来たりするか</a:t>
            </a:r>
            <a:endParaRPr lang="en-US" altLang="ja-JP" dirty="0" smtClean="0"/>
          </a:p>
          <a:p>
            <a:r>
              <a:rPr lang="ja-JP" altLang="en-US" dirty="0" smtClean="0"/>
              <a:t>単位 </a:t>
            </a:r>
            <a:r>
              <a:rPr lang="en-US" altLang="ja-JP" dirty="0" smtClean="0"/>
              <a:t>: </a:t>
            </a:r>
            <a:r>
              <a:rPr lang="en-US" altLang="ja-JP" b="1" u="sng" dirty="0" smtClean="0">
                <a:solidFill>
                  <a:schemeClr val="accent2"/>
                </a:solidFill>
              </a:rPr>
              <a:t>Hz</a:t>
            </a:r>
            <a:r>
              <a:rPr lang="en-US" altLang="ja-JP" dirty="0" smtClean="0"/>
              <a:t> (</a:t>
            </a:r>
            <a:r>
              <a:rPr lang="ja-JP" altLang="en-US" dirty="0" smtClean="0"/>
              <a:t>ヘルツ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440Hz (</a:t>
            </a:r>
            <a:r>
              <a:rPr lang="ja-JP" altLang="en-US" dirty="0" smtClean="0"/>
              <a:t>ラ</a:t>
            </a:r>
            <a:r>
              <a:rPr lang="en-US" altLang="ja-JP" dirty="0" smtClean="0"/>
              <a:t>) … 1</a:t>
            </a:r>
            <a:r>
              <a:rPr lang="ja-JP" altLang="en-US" dirty="0" smtClean="0"/>
              <a:t>秒間に</a:t>
            </a:r>
            <a:r>
              <a:rPr lang="en-US" altLang="ja-JP" dirty="0" smtClean="0"/>
              <a:t>440</a:t>
            </a:r>
            <a:r>
              <a:rPr lang="ja-JP" altLang="en-US" dirty="0" smtClean="0"/>
              <a:t>回</a:t>
            </a: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714348" y="2071678"/>
            <a:ext cx="2571768" cy="1428760"/>
            <a:chOff x="2143108" y="3857628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円弧 7"/>
            <p:cNvSpPr/>
            <p:nvPr/>
          </p:nvSpPr>
          <p:spPr>
            <a:xfrm>
              <a:off x="214310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弧 8"/>
            <p:cNvSpPr/>
            <p:nvPr/>
          </p:nvSpPr>
          <p:spPr>
            <a:xfrm rot="10800000">
              <a:off x="357186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3286116" y="2071678"/>
            <a:ext cx="2571768" cy="1428760"/>
            <a:chOff x="2143108" y="3857628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円弧 10"/>
            <p:cNvSpPr/>
            <p:nvPr/>
          </p:nvSpPr>
          <p:spPr>
            <a:xfrm>
              <a:off x="214310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弧 11"/>
            <p:cNvSpPr/>
            <p:nvPr/>
          </p:nvSpPr>
          <p:spPr>
            <a:xfrm rot="10800000">
              <a:off x="357186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3"/>
          <p:cNvGrpSpPr/>
          <p:nvPr/>
        </p:nvGrpSpPr>
        <p:grpSpPr>
          <a:xfrm>
            <a:off x="5857884" y="2071678"/>
            <a:ext cx="2571768" cy="1428760"/>
            <a:chOff x="2143108" y="3857628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円弧 14"/>
            <p:cNvSpPr/>
            <p:nvPr/>
          </p:nvSpPr>
          <p:spPr>
            <a:xfrm>
              <a:off x="214310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弧 15"/>
            <p:cNvSpPr/>
            <p:nvPr/>
          </p:nvSpPr>
          <p:spPr>
            <a:xfrm rot="10800000">
              <a:off x="357186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1500166" y="3857628"/>
            <a:ext cx="928694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accent6"/>
                </a:solidFill>
              </a:rPr>
              <a:t>1</a:t>
            </a:r>
            <a:r>
              <a:rPr lang="ja-JP" altLang="en-US" sz="2000" b="1" dirty="0" smtClean="0">
                <a:solidFill>
                  <a:schemeClr val="accent6"/>
                </a:solidFill>
              </a:rPr>
              <a:t>周期</a:t>
            </a:r>
            <a:endParaRPr kumimoji="1" lang="ja-JP" altLang="en-US" sz="1600" dirty="0">
              <a:solidFill>
                <a:schemeClr val="accent6"/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714348" y="3786190"/>
            <a:ext cx="2571768" cy="1588"/>
          </a:xfrm>
          <a:prstGeom prst="straightConnector1">
            <a:avLst/>
          </a:prstGeom>
          <a:ln w="57150">
            <a:solidFill>
              <a:schemeClr val="accent6"/>
            </a:solidFill>
            <a:headEnd type="stealth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3571868" y="3857628"/>
            <a:ext cx="2000264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accent2"/>
                </a:solidFill>
              </a:rPr>
              <a:t>1</a:t>
            </a:r>
            <a:r>
              <a:rPr lang="ja-JP" altLang="en-US" sz="2000" b="1" dirty="0" smtClean="0">
                <a:solidFill>
                  <a:schemeClr val="accent2"/>
                </a:solidFill>
              </a:rPr>
              <a:t>秒間に何回？</a:t>
            </a:r>
            <a:endParaRPr kumimoji="1" lang="ja-JP" altLang="en-US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線コネクタ 17"/>
          <p:cNvCxnSpPr/>
          <p:nvPr/>
        </p:nvCxnSpPr>
        <p:spPr>
          <a:xfrm>
            <a:off x="357158" y="2285992"/>
            <a:ext cx="842968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周波数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周波数が高くなると音は</a:t>
            </a:r>
            <a:endParaRPr lang="en-US" altLang="ja-JP" dirty="0" smtClean="0"/>
          </a:p>
          <a:p>
            <a:r>
              <a:rPr kumimoji="1" lang="ja-JP" altLang="en-US" dirty="0" smtClean="0"/>
              <a:t>周波数が低くなると音は</a:t>
            </a: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071538" y="1643050"/>
            <a:ext cx="3500462" cy="1285884"/>
            <a:chOff x="2143108" y="3857628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円弧 7"/>
            <p:cNvSpPr/>
            <p:nvPr/>
          </p:nvSpPr>
          <p:spPr>
            <a:xfrm>
              <a:off x="214310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弧 8"/>
            <p:cNvSpPr/>
            <p:nvPr/>
          </p:nvSpPr>
          <p:spPr>
            <a:xfrm rot="10800000">
              <a:off x="357186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4572000" y="1643050"/>
            <a:ext cx="3500462" cy="1285884"/>
            <a:chOff x="2143108" y="3857628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円弧 10"/>
            <p:cNvSpPr/>
            <p:nvPr/>
          </p:nvSpPr>
          <p:spPr>
            <a:xfrm>
              <a:off x="214310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弧 11"/>
            <p:cNvSpPr/>
            <p:nvPr/>
          </p:nvSpPr>
          <p:spPr>
            <a:xfrm rot="10800000">
              <a:off x="357186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1000100" y="3071810"/>
            <a:ext cx="1785950" cy="1285884"/>
            <a:chOff x="2143108" y="3857628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円弧 25"/>
            <p:cNvSpPr/>
            <p:nvPr/>
          </p:nvSpPr>
          <p:spPr>
            <a:xfrm>
              <a:off x="214310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弧 27"/>
            <p:cNvSpPr/>
            <p:nvPr/>
          </p:nvSpPr>
          <p:spPr>
            <a:xfrm rot="10800000">
              <a:off x="357186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2786050" y="3071810"/>
            <a:ext cx="1785950" cy="1285884"/>
            <a:chOff x="2143108" y="3857628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円弧 29"/>
            <p:cNvSpPr/>
            <p:nvPr/>
          </p:nvSpPr>
          <p:spPr>
            <a:xfrm>
              <a:off x="214310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弧 30"/>
            <p:cNvSpPr/>
            <p:nvPr/>
          </p:nvSpPr>
          <p:spPr>
            <a:xfrm rot="10800000">
              <a:off x="357186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2" name="直線コネクタ 31"/>
          <p:cNvCxnSpPr/>
          <p:nvPr/>
        </p:nvCxnSpPr>
        <p:spPr>
          <a:xfrm>
            <a:off x="357158" y="3714752"/>
            <a:ext cx="842968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グループ化 32"/>
          <p:cNvGrpSpPr/>
          <p:nvPr/>
        </p:nvGrpSpPr>
        <p:grpSpPr>
          <a:xfrm>
            <a:off x="4572000" y="3071810"/>
            <a:ext cx="1785950" cy="1285884"/>
            <a:chOff x="2143108" y="3857628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円弧 33"/>
            <p:cNvSpPr/>
            <p:nvPr/>
          </p:nvSpPr>
          <p:spPr>
            <a:xfrm>
              <a:off x="214310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弧 34"/>
            <p:cNvSpPr/>
            <p:nvPr/>
          </p:nvSpPr>
          <p:spPr>
            <a:xfrm rot="10800000">
              <a:off x="357186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6357950" y="3071810"/>
            <a:ext cx="1785950" cy="1285884"/>
            <a:chOff x="2143108" y="3857628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円弧 36"/>
            <p:cNvSpPr/>
            <p:nvPr/>
          </p:nvSpPr>
          <p:spPr>
            <a:xfrm>
              <a:off x="214310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弧 37"/>
            <p:cNvSpPr/>
            <p:nvPr/>
          </p:nvSpPr>
          <p:spPr>
            <a:xfrm rot="10800000">
              <a:off x="357186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5429256" y="4558737"/>
            <a:ext cx="1928826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ja-JP" altLang="en-US" sz="3200" b="1" u="sng" dirty="0" smtClean="0">
                <a:solidFill>
                  <a:schemeClr val="accent2"/>
                </a:solidFill>
              </a:rPr>
              <a:t>高くなる</a:t>
            </a:r>
            <a:endParaRPr kumimoji="1" lang="ja-JP" altLang="en-US" sz="3200" u="sng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429256" y="5214950"/>
            <a:ext cx="1928826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ja-JP" altLang="en-US" sz="3200" b="1" u="sng" dirty="0" smtClean="0">
                <a:solidFill>
                  <a:schemeClr val="accent2"/>
                </a:solidFill>
              </a:rPr>
              <a:t>低くなる</a:t>
            </a:r>
            <a:endParaRPr kumimoji="1" lang="ja-JP" altLang="en-US" sz="3200" u="sng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715272" y="1683711"/>
            <a:ext cx="1000132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chemeClr val="accent5"/>
                </a:solidFill>
              </a:rPr>
              <a:t>低い</a:t>
            </a:r>
            <a:endParaRPr kumimoji="1" lang="ja-JP" altLang="en-US" sz="2400" b="1" dirty="0">
              <a:solidFill>
                <a:schemeClr val="accent5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715272" y="3112471"/>
            <a:ext cx="1000132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chemeClr val="accent3"/>
                </a:solidFill>
              </a:rPr>
              <a:t>高い</a:t>
            </a:r>
            <a:endParaRPr kumimoji="1" lang="ja-JP" alt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周波数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オクターブ上がると周波数は</a:t>
            </a:r>
            <a:endParaRPr lang="en-US" altLang="ja-JP" dirty="0" smtClean="0"/>
          </a:p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オクターブ下がると周波数は</a:t>
            </a: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500826" y="1616508"/>
            <a:ext cx="2286016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3200" b="1" u="sng" dirty="0" smtClean="0">
                <a:solidFill>
                  <a:schemeClr val="accent2"/>
                </a:solidFill>
              </a:rPr>
              <a:t>2</a:t>
            </a:r>
            <a:r>
              <a:rPr lang="ja-JP" altLang="en-US" sz="3200" b="1" u="sng" dirty="0" smtClean="0">
                <a:solidFill>
                  <a:schemeClr val="accent2"/>
                </a:solidFill>
              </a:rPr>
              <a:t>倍になる</a:t>
            </a:r>
            <a:endParaRPr kumimoji="1" lang="ja-JP" altLang="en-US" sz="3200" u="sng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500826" y="2272721"/>
            <a:ext cx="2286016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3200" b="1" u="sng" dirty="0" smtClean="0">
                <a:solidFill>
                  <a:schemeClr val="accent2"/>
                </a:solidFill>
              </a:rPr>
              <a:t>1/2</a:t>
            </a:r>
            <a:r>
              <a:rPr lang="ja-JP" altLang="en-US" sz="3200" b="1" u="sng" dirty="0" smtClean="0">
                <a:solidFill>
                  <a:schemeClr val="accent2"/>
                </a:solidFill>
              </a:rPr>
              <a:t>になる</a:t>
            </a:r>
            <a:endParaRPr kumimoji="1" lang="ja-JP" altLang="en-US" sz="3200" u="sng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815629" y="3558605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5"/>
                </a:solidFill>
              </a:rPr>
              <a:t>2000</a:t>
            </a:r>
            <a:endParaRPr kumimoji="1" lang="ja-JP" altLang="en-US" sz="3200" dirty="0">
              <a:solidFill>
                <a:schemeClr val="accent5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510700" y="3558605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3"/>
                </a:solidFill>
              </a:rPr>
              <a:t>1000</a:t>
            </a:r>
            <a:endParaRPr kumimoji="1" lang="ja-JP" altLang="en-US" sz="3200" dirty="0">
              <a:solidFill>
                <a:schemeClr val="accent3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428860" y="3558605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5"/>
                </a:solidFill>
              </a:rPr>
              <a:t>500</a:t>
            </a:r>
            <a:endParaRPr kumimoji="1" lang="ja-JP" altLang="en-US" sz="3200" dirty="0">
              <a:solidFill>
                <a:schemeClr val="accent5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353013" y="3929066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5"/>
                </a:solidFill>
              </a:rPr>
              <a:t>Hz</a:t>
            </a:r>
            <a:endParaRPr kumimoji="1" lang="ja-JP" altLang="en-US" sz="2000" dirty="0">
              <a:solidFill>
                <a:schemeClr val="accent5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357686" y="3929066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3"/>
                </a:solidFill>
              </a:rPr>
              <a:t>Hz</a:t>
            </a:r>
            <a:endParaRPr kumimoji="1" lang="ja-JP" altLang="en-US" sz="2000" dirty="0">
              <a:solidFill>
                <a:schemeClr val="accent3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143636" y="3558605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5"/>
                </a:solidFill>
              </a:rPr>
              <a:t>4000</a:t>
            </a:r>
            <a:endParaRPr kumimoji="1" lang="ja-JP" altLang="en-US" sz="3200" dirty="0">
              <a:solidFill>
                <a:schemeClr val="accent5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500958" y="3558605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accent5"/>
                </a:solidFill>
              </a:rPr>
              <a:t>8</a:t>
            </a:r>
            <a:r>
              <a:rPr kumimoji="1" lang="en-US" altLang="ja-JP" sz="3200" dirty="0" smtClean="0">
                <a:solidFill>
                  <a:schemeClr val="accent5"/>
                </a:solidFill>
              </a:rPr>
              <a:t>000</a:t>
            </a:r>
            <a:endParaRPr kumimoji="1" lang="ja-JP" altLang="en-US" sz="3200" dirty="0">
              <a:solidFill>
                <a:schemeClr val="accent5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357290" y="3558605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5"/>
                </a:solidFill>
              </a:rPr>
              <a:t>250</a:t>
            </a:r>
            <a:endParaRPr kumimoji="1" lang="ja-JP" altLang="en-US" sz="3200" dirty="0">
              <a:solidFill>
                <a:schemeClr val="accent5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85720" y="3558605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5"/>
                </a:solidFill>
              </a:rPr>
              <a:t>125</a:t>
            </a:r>
            <a:endParaRPr kumimoji="1" lang="ja-JP" altLang="en-US" sz="3200" dirty="0">
              <a:solidFill>
                <a:schemeClr val="accent5"/>
              </a:solidFill>
            </a:endParaRPr>
          </a:p>
        </p:txBody>
      </p:sp>
      <p:cxnSp>
        <p:nvCxnSpPr>
          <p:cNvPr id="53" name="曲線コネクタ 52"/>
          <p:cNvCxnSpPr>
            <a:stCxn id="39" idx="2"/>
            <a:endCxn id="33" idx="2"/>
          </p:cNvCxnSpPr>
          <p:nvPr/>
        </p:nvCxnSpPr>
        <p:spPr>
          <a:xfrm rot="16200000" flipH="1">
            <a:off x="4765252" y="3490915"/>
            <a:ext cx="1588" cy="1304929"/>
          </a:xfrm>
          <a:prstGeom prst="curvedConnector3">
            <a:avLst>
              <a:gd name="adj1" fmla="val 26427527"/>
            </a:avLst>
          </a:prstGeom>
          <a:ln w="57150">
            <a:tailEnd type="stealth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曲線コネクタ 76"/>
          <p:cNvCxnSpPr/>
          <p:nvPr/>
        </p:nvCxnSpPr>
        <p:spPr>
          <a:xfrm rot="16200000" flipH="1">
            <a:off x="6152365" y="3490916"/>
            <a:ext cx="1588" cy="1304929"/>
          </a:xfrm>
          <a:prstGeom prst="curvedConnector3">
            <a:avLst>
              <a:gd name="adj1" fmla="val 26427527"/>
            </a:avLst>
          </a:prstGeom>
          <a:ln w="57150">
            <a:tailEnd type="stealth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曲線コネクタ 77"/>
          <p:cNvCxnSpPr/>
          <p:nvPr/>
        </p:nvCxnSpPr>
        <p:spPr>
          <a:xfrm rot="16200000" flipH="1">
            <a:off x="7509687" y="3490917"/>
            <a:ext cx="1588" cy="1304929"/>
          </a:xfrm>
          <a:prstGeom prst="curvedConnector3">
            <a:avLst>
              <a:gd name="adj1" fmla="val 26427527"/>
            </a:avLst>
          </a:prstGeom>
          <a:ln w="57150">
            <a:tailEnd type="stealth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曲線コネクタ 90"/>
          <p:cNvCxnSpPr>
            <a:stCxn id="50" idx="2"/>
            <a:endCxn id="51" idx="2"/>
          </p:cNvCxnSpPr>
          <p:nvPr/>
        </p:nvCxnSpPr>
        <p:spPr>
          <a:xfrm rot="5400000">
            <a:off x="1296155" y="3607595"/>
            <a:ext cx="1588" cy="1071570"/>
          </a:xfrm>
          <a:prstGeom prst="curvedConnector3">
            <a:avLst>
              <a:gd name="adj1" fmla="val 26427464"/>
            </a:avLst>
          </a:prstGeom>
          <a:ln w="57150">
            <a:solidFill>
              <a:schemeClr val="accent4"/>
            </a:solidFill>
            <a:tailEnd type="stealth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曲線コネクタ 96"/>
          <p:cNvCxnSpPr/>
          <p:nvPr/>
        </p:nvCxnSpPr>
        <p:spPr>
          <a:xfrm rot="5400000">
            <a:off x="2436489" y="3607595"/>
            <a:ext cx="1588" cy="1071570"/>
          </a:xfrm>
          <a:prstGeom prst="curvedConnector3">
            <a:avLst>
              <a:gd name="adj1" fmla="val 26427464"/>
            </a:avLst>
          </a:prstGeom>
          <a:ln w="57150">
            <a:solidFill>
              <a:schemeClr val="accent4"/>
            </a:solidFill>
            <a:tailEnd type="stealth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曲線コネクタ 97"/>
          <p:cNvCxnSpPr/>
          <p:nvPr/>
        </p:nvCxnSpPr>
        <p:spPr>
          <a:xfrm rot="5400000">
            <a:off x="3535355" y="3607595"/>
            <a:ext cx="1588" cy="1071570"/>
          </a:xfrm>
          <a:prstGeom prst="curvedConnector3">
            <a:avLst>
              <a:gd name="adj1" fmla="val 26427464"/>
            </a:avLst>
          </a:prstGeom>
          <a:ln w="57150">
            <a:solidFill>
              <a:schemeClr val="accent4"/>
            </a:solidFill>
            <a:tailEnd type="stealth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98"/>
          <p:cNvSpPr txBox="1"/>
          <p:nvPr/>
        </p:nvSpPr>
        <p:spPr>
          <a:xfrm>
            <a:off x="4286248" y="4572008"/>
            <a:ext cx="1000132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accent1"/>
                </a:solidFill>
              </a:rPr>
              <a:t>x2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5643570" y="4572008"/>
            <a:ext cx="1000132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accent1"/>
                </a:solidFill>
              </a:rPr>
              <a:t>x2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7000892" y="4572008"/>
            <a:ext cx="1000132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accent1"/>
                </a:solidFill>
              </a:rPr>
              <a:t>x2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3000364" y="4572008"/>
            <a:ext cx="1000132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accent4"/>
                </a:solidFill>
              </a:rPr>
              <a:t>x0.5</a:t>
            </a:r>
            <a:endParaRPr kumimoji="1" lang="ja-JP" altLang="en-US" sz="2400" b="1" dirty="0">
              <a:solidFill>
                <a:schemeClr val="accent4"/>
              </a:solidFill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1901498" y="4572008"/>
            <a:ext cx="1000132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accent4"/>
                </a:solidFill>
              </a:rPr>
              <a:t>x0.5</a:t>
            </a:r>
            <a:endParaRPr kumimoji="1" lang="ja-JP" altLang="en-US" sz="2400" b="1" dirty="0">
              <a:solidFill>
                <a:schemeClr val="accent4"/>
              </a:solidFill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785786" y="4572008"/>
            <a:ext cx="1000132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accent4"/>
                </a:solidFill>
              </a:rPr>
              <a:t>x0.5</a:t>
            </a:r>
            <a:endParaRPr kumimoji="1" lang="ja-JP" altLang="en-US" sz="24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3" grpId="0"/>
      <p:bldP spid="41" grpId="0"/>
      <p:bldP spid="42" grpId="0"/>
      <p:bldP spid="48" grpId="0"/>
      <p:bldP spid="49" grpId="0"/>
      <p:bldP spid="50" grpId="0"/>
      <p:bldP spid="51" grpId="0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線コネクタ 17"/>
          <p:cNvCxnSpPr/>
          <p:nvPr/>
        </p:nvCxnSpPr>
        <p:spPr>
          <a:xfrm>
            <a:off x="357158" y="2928934"/>
            <a:ext cx="842968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振幅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714480" y="2214554"/>
            <a:ext cx="2571768" cy="1428760"/>
            <a:chOff x="2143108" y="3857628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円弧 7"/>
            <p:cNvSpPr/>
            <p:nvPr/>
          </p:nvSpPr>
          <p:spPr>
            <a:xfrm>
              <a:off x="214310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弧 8"/>
            <p:cNvSpPr/>
            <p:nvPr/>
          </p:nvSpPr>
          <p:spPr>
            <a:xfrm rot="10800000">
              <a:off x="357186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3"/>
          <p:cNvGrpSpPr/>
          <p:nvPr/>
        </p:nvGrpSpPr>
        <p:grpSpPr>
          <a:xfrm>
            <a:off x="4929190" y="1785926"/>
            <a:ext cx="2571768" cy="2357454"/>
            <a:chOff x="2143108" y="3857628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円弧 14"/>
            <p:cNvSpPr/>
            <p:nvPr/>
          </p:nvSpPr>
          <p:spPr>
            <a:xfrm>
              <a:off x="214310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弧 15"/>
            <p:cNvSpPr/>
            <p:nvPr/>
          </p:nvSpPr>
          <p:spPr>
            <a:xfrm rot="10800000">
              <a:off x="357186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コンテンツ プレースホルダ 2"/>
          <p:cNvSpPr txBox="1">
            <a:spLocks/>
          </p:cNvSpPr>
          <p:nvPr/>
        </p:nvSpPr>
        <p:spPr>
          <a:xfrm>
            <a:off x="457200" y="4572008"/>
            <a:ext cx="8229600" cy="1554155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marL="45720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 pitchFamily="18" charset="2"/>
              <a:buChar char=""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振幅が大きくなると</a:t>
            </a:r>
            <a:endParaRPr kumimoji="1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45720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 pitchFamily="18" charset="2"/>
              <a:buChar char=""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振幅が小さくなると</a:t>
            </a:r>
            <a:endParaRPr kumimoji="1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43438" y="4558737"/>
            <a:ext cx="3500462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ja-JP" altLang="en-US" sz="3200" b="1" u="sng" dirty="0" smtClean="0">
                <a:solidFill>
                  <a:schemeClr val="accent2"/>
                </a:solidFill>
              </a:rPr>
              <a:t>音量が大きくなる</a:t>
            </a:r>
            <a:endParaRPr kumimoji="1" lang="ja-JP" altLang="en-US" sz="3200" u="sng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43438" y="5214950"/>
            <a:ext cx="3500462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ja-JP" altLang="en-US" sz="3200" b="1" u="sng" dirty="0" smtClean="0">
                <a:solidFill>
                  <a:schemeClr val="accent2"/>
                </a:solidFill>
              </a:rPr>
              <a:t>音量が小さくなる</a:t>
            </a:r>
            <a:endParaRPr kumimoji="1" lang="ja-JP" altLang="en-US" sz="3200" u="sng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28992" y="1857364"/>
            <a:ext cx="1143008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chemeClr val="accent5"/>
                </a:solidFill>
              </a:rPr>
              <a:t>小さい</a:t>
            </a:r>
            <a:endParaRPr kumimoji="1" lang="ja-JP" altLang="en-US" sz="2400" b="1" dirty="0">
              <a:solidFill>
                <a:schemeClr val="accent5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43702" y="1857364"/>
            <a:ext cx="1143008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chemeClr val="accent3"/>
                </a:solidFill>
              </a:rPr>
              <a:t>大きい</a:t>
            </a:r>
            <a:endParaRPr kumimoji="1" lang="ja-JP" alt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アナログとデジタル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328733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>
                <a:solidFill>
                  <a:schemeClr val="accent3"/>
                </a:solidFill>
              </a:rPr>
              <a:t>アナログ</a:t>
            </a:r>
            <a:endParaRPr kumimoji="1" lang="en-US" altLang="ja-JP" b="1" dirty="0" smtClean="0">
              <a:solidFill>
                <a:schemeClr val="accent3"/>
              </a:solidFill>
            </a:endParaRPr>
          </a:p>
          <a:p>
            <a:pPr lvl="1"/>
            <a:r>
              <a:rPr lang="ja-JP" altLang="en-US" dirty="0" smtClean="0"/>
              <a:t>連続的に変化</a:t>
            </a: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4572000" y="1600201"/>
            <a:ext cx="4114800" cy="132873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marL="45720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 pitchFamily="18" charset="2"/>
              <a:buChar char=""/>
              <a:tabLst/>
              <a:defRPr/>
            </a:pPr>
            <a:r>
              <a:rPr kumimoji="1" lang="ja-JP" altLang="en-US" sz="3200" b="1" i="0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デジタル</a:t>
            </a:r>
            <a:endParaRPr kumimoji="1" lang="en-US" altLang="ja-JP" sz="3200" b="1" i="0" strike="noStrike" kern="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758952" marR="0" lvl="1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 2" pitchFamily="18" charset="2"/>
              <a:buChar char=""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離散的に変化</a:t>
            </a: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1000100" y="2928934"/>
            <a:ext cx="2857520" cy="1428760"/>
            <a:chOff x="2143108" y="3857628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円弧 12"/>
            <p:cNvSpPr/>
            <p:nvPr/>
          </p:nvSpPr>
          <p:spPr>
            <a:xfrm>
              <a:off x="214310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弧 13"/>
            <p:cNvSpPr/>
            <p:nvPr/>
          </p:nvSpPr>
          <p:spPr>
            <a:xfrm rot="10800000">
              <a:off x="357186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9" name="グループ化 88"/>
          <p:cNvGrpSpPr/>
          <p:nvPr/>
        </p:nvGrpSpPr>
        <p:grpSpPr>
          <a:xfrm>
            <a:off x="5143504" y="2928934"/>
            <a:ext cx="2857520" cy="1428760"/>
            <a:chOff x="1214414" y="3214686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9" name="グループ化 68"/>
            <p:cNvGrpSpPr/>
            <p:nvPr/>
          </p:nvGrpSpPr>
          <p:grpSpPr>
            <a:xfrm>
              <a:off x="1214414" y="3214686"/>
              <a:ext cx="1428760" cy="714380"/>
              <a:chOff x="1214414" y="3214686"/>
              <a:chExt cx="1428760" cy="714380"/>
            </a:xfrm>
          </p:grpSpPr>
          <p:grpSp>
            <p:nvGrpSpPr>
              <p:cNvPr id="59" name="グループ化 58"/>
              <p:cNvGrpSpPr/>
              <p:nvPr/>
            </p:nvGrpSpPr>
            <p:grpSpPr>
              <a:xfrm>
                <a:off x="1214414" y="3214686"/>
                <a:ext cx="714380" cy="714380"/>
                <a:chOff x="1214414" y="3214686"/>
                <a:chExt cx="714380" cy="714380"/>
              </a:xfrm>
            </p:grpSpPr>
            <p:cxnSp>
              <p:nvCxnSpPr>
                <p:cNvPr id="44" name="直線コネクタ 43"/>
                <p:cNvCxnSpPr/>
                <p:nvPr/>
              </p:nvCxnSpPr>
              <p:spPr>
                <a:xfrm rot="5400000" flipH="1" flipV="1">
                  <a:off x="1071538" y="3786190"/>
                  <a:ext cx="285752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>
                  <a:off x="1214414" y="3643314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/>
                <p:cNvCxnSpPr/>
                <p:nvPr/>
              </p:nvCxnSpPr>
              <p:spPr>
                <a:xfrm rot="5400000" flipH="1" flipV="1">
                  <a:off x="1250133" y="3536157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49"/>
                <p:cNvCxnSpPr/>
                <p:nvPr/>
              </p:nvCxnSpPr>
              <p:spPr>
                <a:xfrm>
                  <a:off x="1357290" y="3429000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コネクタ 51"/>
                <p:cNvCxnSpPr/>
                <p:nvPr/>
              </p:nvCxnSpPr>
              <p:spPr>
                <a:xfrm rot="5400000" flipH="1" flipV="1">
                  <a:off x="1428728" y="3357562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コネクタ 53"/>
                <p:cNvCxnSpPr/>
                <p:nvPr/>
              </p:nvCxnSpPr>
              <p:spPr>
                <a:xfrm>
                  <a:off x="1500166" y="3286124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55"/>
                <p:cNvCxnSpPr/>
                <p:nvPr/>
              </p:nvCxnSpPr>
              <p:spPr>
                <a:xfrm rot="5400000" flipH="1" flipV="1">
                  <a:off x="1678761" y="3250405"/>
                  <a:ext cx="71438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コネクタ 57"/>
                <p:cNvCxnSpPr/>
                <p:nvPr/>
              </p:nvCxnSpPr>
              <p:spPr>
                <a:xfrm>
                  <a:off x="1714480" y="3214686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グループ化 59"/>
              <p:cNvGrpSpPr/>
              <p:nvPr/>
            </p:nvGrpSpPr>
            <p:grpSpPr>
              <a:xfrm flipH="1">
                <a:off x="1928794" y="3214686"/>
                <a:ext cx="714380" cy="714380"/>
                <a:chOff x="1214414" y="3214686"/>
                <a:chExt cx="714380" cy="714380"/>
              </a:xfrm>
            </p:grpSpPr>
            <p:cxnSp>
              <p:nvCxnSpPr>
                <p:cNvPr id="61" name="直線コネクタ 60"/>
                <p:cNvCxnSpPr/>
                <p:nvPr/>
              </p:nvCxnSpPr>
              <p:spPr>
                <a:xfrm rot="5400000" flipH="1" flipV="1">
                  <a:off x="1071538" y="3786190"/>
                  <a:ext cx="285752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>
                  <a:off x="1214414" y="3643314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62"/>
                <p:cNvCxnSpPr/>
                <p:nvPr/>
              </p:nvCxnSpPr>
              <p:spPr>
                <a:xfrm rot="5400000" flipH="1" flipV="1">
                  <a:off x="1250133" y="3536157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コネクタ 63"/>
                <p:cNvCxnSpPr/>
                <p:nvPr/>
              </p:nvCxnSpPr>
              <p:spPr>
                <a:xfrm>
                  <a:off x="1357290" y="3429000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コネクタ 64"/>
                <p:cNvCxnSpPr/>
                <p:nvPr/>
              </p:nvCxnSpPr>
              <p:spPr>
                <a:xfrm rot="5400000" flipH="1" flipV="1">
                  <a:off x="1428728" y="3357562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線コネクタ 65"/>
                <p:cNvCxnSpPr/>
                <p:nvPr/>
              </p:nvCxnSpPr>
              <p:spPr>
                <a:xfrm>
                  <a:off x="1500166" y="3286124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66"/>
                <p:cNvCxnSpPr/>
                <p:nvPr/>
              </p:nvCxnSpPr>
              <p:spPr>
                <a:xfrm rot="5400000" flipH="1" flipV="1">
                  <a:off x="1678761" y="3250405"/>
                  <a:ext cx="71438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67"/>
                <p:cNvCxnSpPr/>
                <p:nvPr/>
              </p:nvCxnSpPr>
              <p:spPr>
                <a:xfrm>
                  <a:off x="1714480" y="3214686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0" name="グループ化 69"/>
            <p:cNvGrpSpPr/>
            <p:nvPr/>
          </p:nvGrpSpPr>
          <p:grpSpPr>
            <a:xfrm flipV="1">
              <a:off x="2643174" y="3929066"/>
              <a:ext cx="1428760" cy="714380"/>
              <a:chOff x="1214414" y="3214686"/>
              <a:chExt cx="1428760" cy="714380"/>
            </a:xfrm>
          </p:grpSpPr>
          <p:grpSp>
            <p:nvGrpSpPr>
              <p:cNvPr id="71" name="グループ化 70"/>
              <p:cNvGrpSpPr/>
              <p:nvPr/>
            </p:nvGrpSpPr>
            <p:grpSpPr>
              <a:xfrm>
                <a:off x="1214414" y="3214686"/>
                <a:ext cx="714380" cy="714380"/>
                <a:chOff x="1214414" y="3214686"/>
                <a:chExt cx="714380" cy="714380"/>
              </a:xfrm>
            </p:grpSpPr>
            <p:cxnSp>
              <p:nvCxnSpPr>
                <p:cNvPr id="81" name="直線コネクタ 80"/>
                <p:cNvCxnSpPr/>
                <p:nvPr/>
              </p:nvCxnSpPr>
              <p:spPr>
                <a:xfrm rot="5400000" flipH="1" flipV="1">
                  <a:off x="1071538" y="3786190"/>
                  <a:ext cx="285752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線コネクタ 81"/>
                <p:cNvCxnSpPr/>
                <p:nvPr/>
              </p:nvCxnSpPr>
              <p:spPr>
                <a:xfrm>
                  <a:off x="1214414" y="3643314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線コネクタ 82"/>
                <p:cNvCxnSpPr/>
                <p:nvPr/>
              </p:nvCxnSpPr>
              <p:spPr>
                <a:xfrm rot="5400000" flipH="1" flipV="1">
                  <a:off x="1250133" y="3536157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線コネクタ 83"/>
                <p:cNvCxnSpPr/>
                <p:nvPr/>
              </p:nvCxnSpPr>
              <p:spPr>
                <a:xfrm>
                  <a:off x="1357290" y="3429000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線コネクタ 84"/>
                <p:cNvCxnSpPr/>
                <p:nvPr/>
              </p:nvCxnSpPr>
              <p:spPr>
                <a:xfrm rot="5400000" flipH="1" flipV="1">
                  <a:off x="1428728" y="3357562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線コネクタ 85"/>
                <p:cNvCxnSpPr/>
                <p:nvPr/>
              </p:nvCxnSpPr>
              <p:spPr>
                <a:xfrm>
                  <a:off x="1500166" y="3286124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線コネクタ 86"/>
                <p:cNvCxnSpPr/>
                <p:nvPr/>
              </p:nvCxnSpPr>
              <p:spPr>
                <a:xfrm rot="5400000" flipH="1" flipV="1">
                  <a:off x="1678761" y="3250405"/>
                  <a:ext cx="71438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線コネクタ 87"/>
                <p:cNvCxnSpPr/>
                <p:nvPr/>
              </p:nvCxnSpPr>
              <p:spPr>
                <a:xfrm>
                  <a:off x="1714480" y="3214686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グループ化 71"/>
              <p:cNvGrpSpPr/>
              <p:nvPr/>
            </p:nvGrpSpPr>
            <p:grpSpPr>
              <a:xfrm flipH="1">
                <a:off x="1928794" y="3214686"/>
                <a:ext cx="714380" cy="714380"/>
                <a:chOff x="1214414" y="3214686"/>
                <a:chExt cx="714380" cy="714380"/>
              </a:xfrm>
            </p:grpSpPr>
            <p:cxnSp>
              <p:nvCxnSpPr>
                <p:cNvPr id="73" name="直線コネクタ 72"/>
                <p:cNvCxnSpPr/>
                <p:nvPr/>
              </p:nvCxnSpPr>
              <p:spPr>
                <a:xfrm rot="5400000" flipH="1" flipV="1">
                  <a:off x="1071538" y="3786190"/>
                  <a:ext cx="285752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コネクタ 73"/>
                <p:cNvCxnSpPr/>
                <p:nvPr/>
              </p:nvCxnSpPr>
              <p:spPr>
                <a:xfrm>
                  <a:off x="1214414" y="3643314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コネクタ 74"/>
                <p:cNvCxnSpPr/>
                <p:nvPr/>
              </p:nvCxnSpPr>
              <p:spPr>
                <a:xfrm rot="5400000" flipH="1" flipV="1">
                  <a:off x="1250133" y="3536157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/>
                <p:cNvCxnSpPr/>
                <p:nvPr/>
              </p:nvCxnSpPr>
              <p:spPr>
                <a:xfrm>
                  <a:off x="1357290" y="3429000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コネクタ 76"/>
                <p:cNvCxnSpPr/>
                <p:nvPr/>
              </p:nvCxnSpPr>
              <p:spPr>
                <a:xfrm rot="5400000" flipH="1" flipV="1">
                  <a:off x="1428728" y="3357562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コネクタ 77"/>
                <p:cNvCxnSpPr/>
                <p:nvPr/>
              </p:nvCxnSpPr>
              <p:spPr>
                <a:xfrm>
                  <a:off x="1500166" y="3286124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コネクタ 78"/>
                <p:cNvCxnSpPr/>
                <p:nvPr/>
              </p:nvCxnSpPr>
              <p:spPr>
                <a:xfrm rot="5400000" flipH="1" flipV="1">
                  <a:off x="1678761" y="3250405"/>
                  <a:ext cx="71438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コネクタ 79"/>
                <p:cNvCxnSpPr/>
                <p:nvPr/>
              </p:nvCxnSpPr>
              <p:spPr>
                <a:xfrm>
                  <a:off x="1714480" y="3214686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0" name="コンテンツ プレースホルダ 2"/>
          <p:cNvSpPr txBox="1">
            <a:spLocks/>
          </p:cNvSpPr>
          <p:nvPr/>
        </p:nvSpPr>
        <p:spPr>
          <a:xfrm>
            <a:off x="457200" y="4786322"/>
            <a:ext cx="8115328" cy="132873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marL="758952" lvl="1" indent="-228600">
              <a:spcAft>
                <a:spcPts val="1200"/>
              </a:spcAft>
              <a:buClr>
                <a:schemeClr val="accent2"/>
              </a:buClr>
              <a:buFont typeface="Wingdings 2" pitchFamily="18" charset="2"/>
              <a:buChar char=""/>
            </a:pPr>
            <a:r>
              <a:rPr lang="ja-JP" altLang="en-US" sz="2400" kern="0" dirty="0" smtClean="0">
                <a:ea typeface="+mn-lt"/>
                <a:cs typeface="+mn-lt"/>
              </a:rPr>
              <a:t>アナログ → デジタル　</a:t>
            </a:r>
            <a:r>
              <a:rPr lang="en-US" altLang="ja-JP" sz="2400" kern="0" dirty="0" smtClean="0">
                <a:ea typeface="+mn-lt"/>
                <a:cs typeface="+mn-lt"/>
              </a:rPr>
              <a:t>… </a:t>
            </a:r>
            <a:r>
              <a:rPr lang="en-US" altLang="ja-JP" sz="2400" b="1" u="sng" kern="0" dirty="0" smtClean="0">
                <a:solidFill>
                  <a:schemeClr val="accent2"/>
                </a:solidFill>
                <a:ea typeface="+mn-lt"/>
                <a:cs typeface="+mn-lt"/>
              </a:rPr>
              <a:t>AD</a:t>
            </a:r>
            <a:r>
              <a:rPr lang="ja-JP" altLang="en-US" sz="2400" b="1" u="sng" kern="0" dirty="0" smtClean="0">
                <a:solidFill>
                  <a:schemeClr val="accent2"/>
                </a:solidFill>
                <a:ea typeface="+mn-lt"/>
                <a:cs typeface="+mn-lt"/>
              </a:rPr>
              <a:t>変換</a:t>
            </a:r>
            <a:endParaRPr lang="en-US" altLang="ja-JP" sz="2400" b="1" u="sng" kern="0" dirty="0" smtClean="0">
              <a:solidFill>
                <a:schemeClr val="accent2"/>
              </a:solidFill>
              <a:ea typeface="+mn-lt"/>
              <a:cs typeface="+mn-lt"/>
            </a:endParaRPr>
          </a:p>
          <a:p>
            <a:pPr marL="758952" lvl="1" indent="-228600">
              <a:spcAft>
                <a:spcPts val="1200"/>
              </a:spcAft>
              <a:buClr>
                <a:schemeClr val="accent2"/>
              </a:buClr>
              <a:buFont typeface="Wingdings 2" pitchFamily="18" charset="2"/>
              <a:buChar char=""/>
            </a:pP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デジタル </a:t>
            </a:r>
            <a:r>
              <a:rPr lang="ja-JP" altLang="en-US" sz="2400" kern="0" dirty="0" smtClean="0">
                <a:ea typeface="+mn-lt"/>
                <a:cs typeface="+mn-lt"/>
              </a:rPr>
              <a:t>→ アナログ　</a:t>
            </a:r>
            <a:r>
              <a:rPr lang="en-US" altLang="ja-JP" sz="2400" kern="0" dirty="0" smtClean="0">
                <a:ea typeface="+mn-lt"/>
                <a:cs typeface="+mn-lt"/>
              </a:rPr>
              <a:t>… </a:t>
            </a:r>
            <a:r>
              <a:rPr lang="en-US" altLang="ja-JP" sz="2400" b="1" u="sng" kern="0" dirty="0" smtClean="0">
                <a:solidFill>
                  <a:schemeClr val="accent2"/>
                </a:solidFill>
                <a:ea typeface="+mn-lt"/>
                <a:cs typeface="+mn-lt"/>
              </a:rPr>
              <a:t>DA</a:t>
            </a:r>
            <a:r>
              <a:rPr lang="ja-JP" altLang="en-US" sz="2400" b="1" u="sng" kern="0" dirty="0" smtClean="0">
                <a:solidFill>
                  <a:schemeClr val="accent2"/>
                </a:solidFill>
                <a:ea typeface="+mn-lt"/>
                <a:cs typeface="+mn-lt"/>
              </a:rPr>
              <a:t>変換</a:t>
            </a:r>
            <a:endParaRPr kumimoji="1" lang="en-US" altLang="ja-JP" sz="24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線コネクタ 49"/>
          <p:cNvCxnSpPr/>
          <p:nvPr/>
        </p:nvCxnSpPr>
        <p:spPr>
          <a:xfrm rot="5400000">
            <a:off x="3357554" y="442913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デジタルに変換する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736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デジタルデータは、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アナログ信号を一定の間隔で区切って、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区切ったところの値を記録している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4442376" y="3571876"/>
            <a:ext cx="3571900" cy="1785950"/>
            <a:chOff x="2143108" y="3857628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円弧 7"/>
            <p:cNvSpPr/>
            <p:nvPr/>
          </p:nvSpPr>
          <p:spPr>
            <a:xfrm>
              <a:off x="214310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弧 8"/>
            <p:cNvSpPr/>
            <p:nvPr/>
          </p:nvSpPr>
          <p:spPr>
            <a:xfrm rot="10800000">
              <a:off x="357186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4500562" y="3571876"/>
            <a:ext cx="3571900" cy="1785950"/>
            <a:chOff x="1214414" y="3214686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" name="グループ化 68"/>
            <p:cNvGrpSpPr/>
            <p:nvPr/>
          </p:nvGrpSpPr>
          <p:grpSpPr>
            <a:xfrm>
              <a:off x="1214414" y="3214686"/>
              <a:ext cx="1428760" cy="714380"/>
              <a:chOff x="1214414" y="3214686"/>
              <a:chExt cx="1428760" cy="714380"/>
            </a:xfrm>
          </p:grpSpPr>
          <p:grpSp>
            <p:nvGrpSpPr>
              <p:cNvPr id="31" name="グループ化 58"/>
              <p:cNvGrpSpPr/>
              <p:nvPr/>
            </p:nvGrpSpPr>
            <p:grpSpPr>
              <a:xfrm>
                <a:off x="1214414" y="3214686"/>
                <a:ext cx="714380" cy="714380"/>
                <a:chOff x="1214414" y="3214686"/>
                <a:chExt cx="714380" cy="714380"/>
              </a:xfrm>
            </p:grpSpPr>
            <p:cxnSp>
              <p:nvCxnSpPr>
                <p:cNvPr id="41" name="直線コネクタ 40"/>
                <p:cNvCxnSpPr/>
                <p:nvPr/>
              </p:nvCxnSpPr>
              <p:spPr>
                <a:xfrm rot="5400000" flipH="1" flipV="1">
                  <a:off x="1071538" y="3786190"/>
                  <a:ext cx="285752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41"/>
                <p:cNvCxnSpPr/>
                <p:nvPr/>
              </p:nvCxnSpPr>
              <p:spPr>
                <a:xfrm>
                  <a:off x="1214414" y="3643314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42"/>
                <p:cNvCxnSpPr/>
                <p:nvPr/>
              </p:nvCxnSpPr>
              <p:spPr>
                <a:xfrm rot="5400000" flipH="1" flipV="1">
                  <a:off x="1250133" y="3536157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/>
                <p:cNvCxnSpPr/>
                <p:nvPr/>
              </p:nvCxnSpPr>
              <p:spPr>
                <a:xfrm>
                  <a:off x="1357290" y="3429000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/>
                <p:cNvCxnSpPr/>
                <p:nvPr/>
              </p:nvCxnSpPr>
              <p:spPr>
                <a:xfrm rot="5400000" flipH="1" flipV="1">
                  <a:off x="1428728" y="3357562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>
                  <a:off x="1500166" y="3286124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コネクタ 46"/>
                <p:cNvCxnSpPr/>
                <p:nvPr/>
              </p:nvCxnSpPr>
              <p:spPr>
                <a:xfrm rot="5400000" flipH="1" flipV="1">
                  <a:off x="1678761" y="3250405"/>
                  <a:ext cx="71438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/>
                <p:cNvCxnSpPr/>
                <p:nvPr/>
              </p:nvCxnSpPr>
              <p:spPr>
                <a:xfrm>
                  <a:off x="1714480" y="3214686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グループ化 59"/>
              <p:cNvGrpSpPr/>
              <p:nvPr/>
            </p:nvGrpSpPr>
            <p:grpSpPr>
              <a:xfrm flipH="1">
                <a:off x="1928794" y="3214686"/>
                <a:ext cx="714380" cy="714380"/>
                <a:chOff x="1214414" y="3214686"/>
                <a:chExt cx="714380" cy="714380"/>
              </a:xfrm>
            </p:grpSpPr>
            <p:cxnSp>
              <p:nvCxnSpPr>
                <p:cNvPr id="33" name="直線コネクタ 32"/>
                <p:cNvCxnSpPr/>
                <p:nvPr/>
              </p:nvCxnSpPr>
              <p:spPr>
                <a:xfrm rot="5400000" flipH="1" flipV="1">
                  <a:off x="1071538" y="3786190"/>
                  <a:ext cx="285752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33"/>
                <p:cNvCxnSpPr/>
                <p:nvPr/>
              </p:nvCxnSpPr>
              <p:spPr>
                <a:xfrm>
                  <a:off x="1214414" y="3643314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コネクタ 34"/>
                <p:cNvCxnSpPr/>
                <p:nvPr/>
              </p:nvCxnSpPr>
              <p:spPr>
                <a:xfrm rot="5400000" flipH="1" flipV="1">
                  <a:off x="1250133" y="3536157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コネクタ 35"/>
                <p:cNvCxnSpPr/>
                <p:nvPr/>
              </p:nvCxnSpPr>
              <p:spPr>
                <a:xfrm>
                  <a:off x="1357290" y="3429000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/>
                <p:cNvCxnSpPr/>
                <p:nvPr/>
              </p:nvCxnSpPr>
              <p:spPr>
                <a:xfrm rot="5400000" flipH="1" flipV="1">
                  <a:off x="1428728" y="3357562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コネクタ 37"/>
                <p:cNvCxnSpPr/>
                <p:nvPr/>
              </p:nvCxnSpPr>
              <p:spPr>
                <a:xfrm>
                  <a:off x="1500166" y="3286124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/>
                <p:cNvCxnSpPr/>
                <p:nvPr/>
              </p:nvCxnSpPr>
              <p:spPr>
                <a:xfrm rot="5400000" flipH="1" flipV="1">
                  <a:off x="1678761" y="3250405"/>
                  <a:ext cx="71438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39"/>
                <p:cNvCxnSpPr/>
                <p:nvPr/>
              </p:nvCxnSpPr>
              <p:spPr>
                <a:xfrm>
                  <a:off x="1714480" y="3214686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グループ化 69"/>
            <p:cNvGrpSpPr/>
            <p:nvPr/>
          </p:nvGrpSpPr>
          <p:grpSpPr>
            <a:xfrm flipV="1">
              <a:off x="2643174" y="3929066"/>
              <a:ext cx="1428760" cy="714380"/>
              <a:chOff x="1214414" y="3214686"/>
              <a:chExt cx="1428760" cy="714380"/>
            </a:xfrm>
          </p:grpSpPr>
          <p:grpSp>
            <p:nvGrpSpPr>
              <p:cNvPr id="13" name="グループ化 70"/>
              <p:cNvGrpSpPr/>
              <p:nvPr/>
            </p:nvGrpSpPr>
            <p:grpSpPr>
              <a:xfrm>
                <a:off x="1214414" y="3214686"/>
                <a:ext cx="714380" cy="714380"/>
                <a:chOff x="1214414" y="3214686"/>
                <a:chExt cx="714380" cy="714380"/>
              </a:xfrm>
            </p:grpSpPr>
            <p:cxnSp>
              <p:nvCxnSpPr>
                <p:cNvPr id="23" name="直線コネクタ 22"/>
                <p:cNvCxnSpPr/>
                <p:nvPr/>
              </p:nvCxnSpPr>
              <p:spPr>
                <a:xfrm rot="5400000" flipH="1" flipV="1">
                  <a:off x="1071538" y="3786190"/>
                  <a:ext cx="285752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/>
                <p:cNvCxnSpPr/>
                <p:nvPr/>
              </p:nvCxnSpPr>
              <p:spPr>
                <a:xfrm>
                  <a:off x="1214414" y="3643314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コネクタ 24"/>
                <p:cNvCxnSpPr/>
                <p:nvPr/>
              </p:nvCxnSpPr>
              <p:spPr>
                <a:xfrm rot="5400000" flipH="1" flipV="1">
                  <a:off x="1250133" y="3536157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コネクタ 25"/>
                <p:cNvCxnSpPr/>
                <p:nvPr/>
              </p:nvCxnSpPr>
              <p:spPr>
                <a:xfrm>
                  <a:off x="1357290" y="3429000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/>
                <p:cNvCxnSpPr/>
                <p:nvPr/>
              </p:nvCxnSpPr>
              <p:spPr>
                <a:xfrm rot="5400000" flipH="1" flipV="1">
                  <a:off x="1428728" y="3357562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コネクタ 27"/>
                <p:cNvCxnSpPr/>
                <p:nvPr/>
              </p:nvCxnSpPr>
              <p:spPr>
                <a:xfrm>
                  <a:off x="1500166" y="3286124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28"/>
                <p:cNvCxnSpPr/>
                <p:nvPr/>
              </p:nvCxnSpPr>
              <p:spPr>
                <a:xfrm rot="5400000" flipH="1" flipV="1">
                  <a:off x="1678761" y="3250405"/>
                  <a:ext cx="71438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コネクタ 29"/>
                <p:cNvCxnSpPr/>
                <p:nvPr/>
              </p:nvCxnSpPr>
              <p:spPr>
                <a:xfrm>
                  <a:off x="1714480" y="3214686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グループ化 71"/>
              <p:cNvGrpSpPr/>
              <p:nvPr/>
            </p:nvGrpSpPr>
            <p:grpSpPr>
              <a:xfrm flipH="1">
                <a:off x="1928794" y="3214686"/>
                <a:ext cx="714380" cy="714380"/>
                <a:chOff x="1214414" y="3214686"/>
                <a:chExt cx="714380" cy="714380"/>
              </a:xfrm>
            </p:grpSpPr>
            <p:cxnSp>
              <p:nvCxnSpPr>
                <p:cNvPr id="15" name="直線コネクタ 14"/>
                <p:cNvCxnSpPr/>
                <p:nvPr/>
              </p:nvCxnSpPr>
              <p:spPr>
                <a:xfrm rot="5400000" flipH="1" flipV="1">
                  <a:off x="1071538" y="3786190"/>
                  <a:ext cx="285752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コネクタ 15"/>
                <p:cNvCxnSpPr/>
                <p:nvPr/>
              </p:nvCxnSpPr>
              <p:spPr>
                <a:xfrm>
                  <a:off x="1214414" y="3643314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コネクタ 16"/>
                <p:cNvCxnSpPr/>
                <p:nvPr/>
              </p:nvCxnSpPr>
              <p:spPr>
                <a:xfrm rot="5400000" flipH="1" flipV="1">
                  <a:off x="1250133" y="3536157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コネクタ 17"/>
                <p:cNvCxnSpPr/>
                <p:nvPr/>
              </p:nvCxnSpPr>
              <p:spPr>
                <a:xfrm>
                  <a:off x="1357290" y="3429000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コネクタ 18"/>
                <p:cNvCxnSpPr/>
                <p:nvPr/>
              </p:nvCxnSpPr>
              <p:spPr>
                <a:xfrm rot="5400000" flipH="1" flipV="1">
                  <a:off x="1428728" y="3357562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/>
                <p:cNvCxnSpPr/>
                <p:nvPr/>
              </p:nvCxnSpPr>
              <p:spPr>
                <a:xfrm>
                  <a:off x="1500166" y="3286124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コネクタ 20"/>
                <p:cNvCxnSpPr/>
                <p:nvPr/>
              </p:nvCxnSpPr>
              <p:spPr>
                <a:xfrm rot="5400000" flipH="1" flipV="1">
                  <a:off x="1678761" y="3250405"/>
                  <a:ext cx="71438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21"/>
                <p:cNvCxnSpPr/>
                <p:nvPr/>
              </p:nvCxnSpPr>
              <p:spPr>
                <a:xfrm>
                  <a:off x="1714480" y="3214686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テキスト ボックス 50"/>
          <p:cNvSpPr txBox="1"/>
          <p:nvPr/>
        </p:nvSpPr>
        <p:spPr>
          <a:xfrm>
            <a:off x="453217" y="4143380"/>
            <a:ext cx="329320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274320">
              <a:spcAft>
                <a:spcPts val="1200"/>
              </a:spcAft>
              <a:buClr>
                <a:srgbClr val="E0B602"/>
              </a:buClr>
              <a:buSzPct val="80000"/>
              <a:buFont typeface="Wingdings 2" pitchFamily="18" charset="2"/>
              <a:buChar char=""/>
            </a:pPr>
            <a:r>
              <a:rPr lang="ja-JP" altLang="en-US" sz="2400" kern="0" dirty="0" smtClean="0">
                <a:solidFill>
                  <a:prstClr val="black"/>
                </a:solidFill>
              </a:rPr>
              <a:t>以下の</a:t>
            </a:r>
            <a:r>
              <a:rPr lang="en-US" altLang="ja-JP" sz="2400" kern="0" dirty="0" smtClean="0">
                <a:solidFill>
                  <a:prstClr val="black"/>
                </a:solidFill>
              </a:rPr>
              <a:t>2</a:t>
            </a:r>
            <a:r>
              <a:rPr lang="ja-JP" altLang="en-US" sz="2400" kern="0" dirty="0" smtClean="0">
                <a:solidFill>
                  <a:prstClr val="black"/>
                </a:solidFill>
              </a:rPr>
              <a:t>プロセス</a:t>
            </a:r>
            <a:endParaRPr lang="en-US" altLang="ja-JP" sz="2400" kern="0" dirty="0" smtClean="0">
              <a:solidFill>
                <a:prstClr val="black"/>
              </a:solidFill>
            </a:endParaRPr>
          </a:p>
          <a:p>
            <a:pPr marL="640080" lvl="0" indent="-457200">
              <a:spcAft>
                <a:spcPts val="1200"/>
              </a:spcAft>
              <a:buClr>
                <a:srgbClr val="C43D1F"/>
              </a:buClr>
              <a:buSzPct val="80000"/>
              <a:buFont typeface="+mj-ea"/>
              <a:buAutoNum type="circleNumDbPlain"/>
            </a:pPr>
            <a:r>
              <a:rPr lang="ja-JP" altLang="en-US" sz="3200" b="1" u="sng" kern="0" dirty="0" smtClean="0">
                <a:solidFill>
                  <a:srgbClr val="C43D1F"/>
                </a:solidFill>
              </a:rPr>
              <a:t>サンプリング</a:t>
            </a:r>
            <a:endParaRPr lang="en-US" altLang="ja-JP" sz="3200" b="1" u="sng" kern="0" dirty="0" smtClean="0">
              <a:solidFill>
                <a:srgbClr val="C43D1F"/>
              </a:solidFill>
            </a:endParaRPr>
          </a:p>
          <a:p>
            <a:pPr marL="640080" lvl="0" indent="-457200">
              <a:spcAft>
                <a:spcPts val="1200"/>
              </a:spcAft>
              <a:buClr>
                <a:srgbClr val="C43D1F"/>
              </a:buClr>
              <a:buSzPct val="80000"/>
              <a:buFont typeface="+mj-ea"/>
              <a:buAutoNum type="circleNumDbPlain"/>
            </a:pPr>
            <a:r>
              <a:rPr lang="ja-JP" altLang="en-US" sz="3200" b="1" u="sng" kern="0" dirty="0" smtClean="0">
                <a:solidFill>
                  <a:srgbClr val="C43D1F"/>
                </a:solidFill>
              </a:rPr>
              <a:t>量子化</a:t>
            </a:r>
            <a:endParaRPr lang="en-US" altLang="ja-JP" sz="3200" b="1" u="sng" kern="0" dirty="0" smtClean="0">
              <a:solidFill>
                <a:srgbClr val="C43D1F"/>
              </a:solidFill>
            </a:endParaRPr>
          </a:p>
          <a:p>
            <a:endParaRPr kumimoji="1" lang="ja-JP" altLang="en-US" dirty="0"/>
          </a:p>
        </p:txBody>
      </p:sp>
      <p:cxnSp>
        <p:nvCxnSpPr>
          <p:cNvPr id="52" name="直線コネクタ 51"/>
          <p:cNvCxnSpPr/>
          <p:nvPr/>
        </p:nvCxnSpPr>
        <p:spPr>
          <a:xfrm rot="5400000">
            <a:off x="3545364" y="442913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rot="5400000">
            <a:off x="3714744" y="442913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rot="5400000">
            <a:off x="4000496" y="442913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rot="5400000">
            <a:off x="4214810" y="442913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rot="5400000">
            <a:off x="4500562" y="442913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rot="5400000">
            <a:off x="4786314" y="442913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rot="5400000">
            <a:off x="5000628" y="442913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rot="5400000">
            <a:off x="5143504" y="442913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rot="5400000">
            <a:off x="5331313" y="442913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rot="5400000">
            <a:off x="5500693" y="442913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rot="5400000">
            <a:off x="5786445" y="442913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rot="5400000">
            <a:off x="6000759" y="442913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rot="5400000">
            <a:off x="6286511" y="442913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 rot="5400000">
            <a:off x="6572263" y="442913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rot="5400000">
            <a:off x="6786577" y="442913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rot="5400000">
            <a:off x="6929453" y="442913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4214810" y="3571876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4214810" y="3714752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4214810" y="3857628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4214810" y="4071942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4214810" y="4286256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4214810" y="4429132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4214810" y="4572008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4214810" y="4857760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4214810" y="5072074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4214810" y="5214950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4214810" y="5357826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線コネクタ 49"/>
          <p:cNvCxnSpPr/>
          <p:nvPr/>
        </p:nvCxnSpPr>
        <p:spPr>
          <a:xfrm rot="5400000">
            <a:off x="1643042" y="4714884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サンプリング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3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 smtClean="0"/>
              <a:t>時間軸で</a:t>
            </a:r>
            <a:r>
              <a:rPr lang="ja-JP" altLang="en-US" b="1" u="sng" dirty="0" smtClean="0">
                <a:solidFill>
                  <a:schemeClr val="accent2"/>
                </a:solidFill>
              </a:rPr>
              <a:t>一定時間ごとに区切る</a:t>
            </a:r>
            <a:r>
              <a:rPr lang="ja-JP" altLang="en-US" dirty="0" smtClean="0"/>
              <a:t> </a:t>
            </a:r>
            <a:r>
              <a:rPr lang="en-US" altLang="ja-JP" dirty="0" smtClean="0"/>
              <a:t>(</a:t>
            </a:r>
            <a:r>
              <a:rPr lang="ja-JP" altLang="en-US" dirty="0" smtClean="0"/>
              <a:t>横軸は時間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1</a:t>
            </a:r>
            <a:r>
              <a:rPr lang="ja-JP" altLang="en-US" dirty="0" smtClean="0"/>
              <a:t>秒間をどれくらいの間隔で区切るか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=</a:t>
            </a:r>
            <a:r>
              <a:rPr lang="ja-JP" altLang="en-US" b="1" u="sng" dirty="0" smtClean="0">
                <a:solidFill>
                  <a:schemeClr val="accent2"/>
                </a:solidFill>
              </a:rPr>
              <a:t>サンプリング周波数</a:t>
            </a:r>
            <a:r>
              <a:rPr lang="en-US" altLang="ja-JP" dirty="0" smtClean="0"/>
              <a:t> (</a:t>
            </a:r>
            <a:r>
              <a:rPr lang="ja-JP" altLang="en-US" dirty="0" smtClean="0"/>
              <a:t>サンプリング・レート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CD</a:t>
            </a:r>
            <a:r>
              <a:rPr lang="ja-JP" altLang="en-US" dirty="0" smtClean="0"/>
              <a:t>は</a:t>
            </a:r>
            <a:r>
              <a:rPr lang="en-US" altLang="ja-JP" b="1" u="sng" dirty="0" smtClean="0">
                <a:solidFill>
                  <a:schemeClr val="accent2"/>
                </a:solidFill>
              </a:rPr>
              <a:t>44.1kHz</a:t>
            </a:r>
            <a:r>
              <a:rPr lang="en-US" altLang="ja-JP" dirty="0" smtClean="0"/>
              <a:t> … 1</a:t>
            </a:r>
            <a:r>
              <a:rPr lang="ja-JP" altLang="en-US" dirty="0" smtClean="0"/>
              <a:t>秒間に</a:t>
            </a:r>
            <a:r>
              <a:rPr lang="en-US" altLang="ja-JP" dirty="0" smtClean="0"/>
              <a:t>44,100</a:t>
            </a:r>
            <a:r>
              <a:rPr lang="ja-JP" altLang="en-US" dirty="0" smtClean="0"/>
              <a:t>回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727864" y="3857628"/>
            <a:ext cx="3571900" cy="1785950"/>
            <a:chOff x="2143108" y="3857628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円弧 7"/>
            <p:cNvSpPr/>
            <p:nvPr/>
          </p:nvSpPr>
          <p:spPr>
            <a:xfrm>
              <a:off x="214310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弧 8"/>
            <p:cNvSpPr/>
            <p:nvPr/>
          </p:nvSpPr>
          <p:spPr>
            <a:xfrm rot="10800000">
              <a:off x="357186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786050" y="3857628"/>
            <a:ext cx="3571900" cy="1785950"/>
            <a:chOff x="1214414" y="3214686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" name="グループ化 68"/>
            <p:cNvGrpSpPr/>
            <p:nvPr/>
          </p:nvGrpSpPr>
          <p:grpSpPr>
            <a:xfrm>
              <a:off x="1214414" y="3214686"/>
              <a:ext cx="1428760" cy="714380"/>
              <a:chOff x="1214414" y="3214686"/>
              <a:chExt cx="1428760" cy="714380"/>
            </a:xfrm>
          </p:grpSpPr>
          <p:grpSp>
            <p:nvGrpSpPr>
              <p:cNvPr id="12" name="グループ化 58"/>
              <p:cNvGrpSpPr/>
              <p:nvPr/>
            </p:nvGrpSpPr>
            <p:grpSpPr>
              <a:xfrm>
                <a:off x="1214414" y="3214686"/>
                <a:ext cx="714380" cy="714380"/>
                <a:chOff x="1214414" y="3214686"/>
                <a:chExt cx="714380" cy="714380"/>
              </a:xfrm>
            </p:grpSpPr>
            <p:cxnSp>
              <p:nvCxnSpPr>
                <p:cNvPr id="41" name="直線コネクタ 40"/>
                <p:cNvCxnSpPr/>
                <p:nvPr/>
              </p:nvCxnSpPr>
              <p:spPr>
                <a:xfrm rot="5400000" flipH="1" flipV="1">
                  <a:off x="1071538" y="3786190"/>
                  <a:ext cx="285752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41"/>
                <p:cNvCxnSpPr/>
                <p:nvPr/>
              </p:nvCxnSpPr>
              <p:spPr>
                <a:xfrm>
                  <a:off x="1214414" y="3643314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42"/>
                <p:cNvCxnSpPr/>
                <p:nvPr/>
              </p:nvCxnSpPr>
              <p:spPr>
                <a:xfrm rot="5400000" flipH="1" flipV="1">
                  <a:off x="1250133" y="3536157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/>
                <p:cNvCxnSpPr/>
                <p:nvPr/>
              </p:nvCxnSpPr>
              <p:spPr>
                <a:xfrm>
                  <a:off x="1357290" y="3429000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/>
                <p:cNvCxnSpPr/>
                <p:nvPr/>
              </p:nvCxnSpPr>
              <p:spPr>
                <a:xfrm rot="5400000" flipH="1" flipV="1">
                  <a:off x="1428728" y="3357562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>
                  <a:off x="1500166" y="3286124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コネクタ 46"/>
                <p:cNvCxnSpPr/>
                <p:nvPr/>
              </p:nvCxnSpPr>
              <p:spPr>
                <a:xfrm rot="5400000" flipH="1" flipV="1">
                  <a:off x="1678761" y="3250405"/>
                  <a:ext cx="71438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/>
                <p:cNvCxnSpPr/>
                <p:nvPr/>
              </p:nvCxnSpPr>
              <p:spPr>
                <a:xfrm>
                  <a:off x="1714480" y="3214686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グループ化 59"/>
              <p:cNvGrpSpPr/>
              <p:nvPr/>
            </p:nvGrpSpPr>
            <p:grpSpPr>
              <a:xfrm flipH="1">
                <a:off x="1928794" y="3214686"/>
                <a:ext cx="714380" cy="714380"/>
                <a:chOff x="1214414" y="3214686"/>
                <a:chExt cx="714380" cy="714380"/>
              </a:xfrm>
            </p:grpSpPr>
            <p:cxnSp>
              <p:nvCxnSpPr>
                <p:cNvPr id="33" name="直線コネクタ 32"/>
                <p:cNvCxnSpPr/>
                <p:nvPr/>
              </p:nvCxnSpPr>
              <p:spPr>
                <a:xfrm rot="5400000" flipH="1" flipV="1">
                  <a:off x="1071538" y="3786190"/>
                  <a:ext cx="285752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33"/>
                <p:cNvCxnSpPr/>
                <p:nvPr/>
              </p:nvCxnSpPr>
              <p:spPr>
                <a:xfrm>
                  <a:off x="1214414" y="3643314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コネクタ 34"/>
                <p:cNvCxnSpPr/>
                <p:nvPr/>
              </p:nvCxnSpPr>
              <p:spPr>
                <a:xfrm rot="5400000" flipH="1" flipV="1">
                  <a:off x="1250133" y="3536157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コネクタ 35"/>
                <p:cNvCxnSpPr/>
                <p:nvPr/>
              </p:nvCxnSpPr>
              <p:spPr>
                <a:xfrm>
                  <a:off x="1357290" y="3429000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/>
                <p:cNvCxnSpPr/>
                <p:nvPr/>
              </p:nvCxnSpPr>
              <p:spPr>
                <a:xfrm rot="5400000" flipH="1" flipV="1">
                  <a:off x="1428728" y="3357562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コネクタ 37"/>
                <p:cNvCxnSpPr/>
                <p:nvPr/>
              </p:nvCxnSpPr>
              <p:spPr>
                <a:xfrm>
                  <a:off x="1500166" y="3286124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/>
                <p:cNvCxnSpPr/>
                <p:nvPr/>
              </p:nvCxnSpPr>
              <p:spPr>
                <a:xfrm rot="5400000" flipH="1" flipV="1">
                  <a:off x="1678761" y="3250405"/>
                  <a:ext cx="71438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39"/>
                <p:cNvCxnSpPr/>
                <p:nvPr/>
              </p:nvCxnSpPr>
              <p:spPr>
                <a:xfrm>
                  <a:off x="1714480" y="3214686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グループ化 69"/>
            <p:cNvGrpSpPr/>
            <p:nvPr/>
          </p:nvGrpSpPr>
          <p:grpSpPr>
            <a:xfrm flipV="1">
              <a:off x="2643174" y="3929066"/>
              <a:ext cx="1428760" cy="714380"/>
              <a:chOff x="1214414" y="3214686"/>
              <a:chExt cx="1428760" cy="714380"/>
            </a:xfrm>
          </p:grpSpPr>
          <p:grpSp>
            <p:nvGrpSpPr>
              <p:cNvPr id="31" name="グループ化 70"/>
              <p:cNvGrpSpPr/>
              <p:nvPr/>
            </p:nvGrpSpPr>
            <p:grpSpPr>
              <a:xfrm>
                <a:off x="1214414" y="3214686"/>
                <a:ext cx="714380" cy="714380"/>
                <a:chOff x="1214414" y="3214686"/>
                <a:chExt cx="714380" cy="714380"/>
              </a:xfrm>
            </p:grpSpPr>
            <p:cxnSp>
              <p:nvCxnSpPr>
                <p:cNvPr id="23" name="直線コネクタ 22"/>
                <p:cNvCxnSpPr/>
                <p:nvPr/>
              </p:nvCxnSpPr>
              <p:spPr>
                <a:xfrm rot="5400000" flipH="1" flipV="1">
                  <a:off x="1071538" y="3786190"/>
                  <a:ext cx="285752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/>
                <p:cNvCxnSpPr/>
                <p:nvPr/>
              </p:nvCxnSpPr>
              <p:spPr>
                <a:xfrm>
                  <a:off x="1214414" y="3643314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コネクタ 24"/>
                <p:cNvCxnSpPr/>
                <p:nvPr/>
              </p:nvCxnSpPr>
              <p:spPr>
                <a:xfrm rot="5400000" flipH="1" flipV="1">
                  <a:off x="1250133" y="3536157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コネクタ 25"/>
                <p:cNvCxnSpPr/>
                <p:nvPr/>
              </p:nvCxnSpPr>
              <p:spPr>
                <a:xfrm>
                  <a:off x="1357290" y="3429000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/>
                <p:cNvCxnSpPr/>
                <p:nvPr/>
              </p:nvCxnSpPr>
              <p:spPr>
                <a:xfrm rot="5400000" flipH="1" flipV="1">
                  <a:off x="1428728" y="3357562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コネクタ 27"/>
                <p:cNvCxnSpPr/>
                <p:nvPr/>
              </p:nvCxnSpPr>
              <p:spPr>
                <a:xfrm>
                  <a:off x="1500166" y="3286124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28"/>
                <p:cNvCxnSpPr/>
                <p:nvPr/>
              </p:nvCxnSpPr>
              <p:spPr>
                <a:xfrm rot="5400000" flipH="1" flipV="1">
                  <a:off x="1678761" y="3250405"/>
                  <a:ext cx="71438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コネクタ 29"/>
                <p:cNvCxnSpPr/>
                <p:nvPr/>
              </p:nvCxnSpPr>
              <p:spPr>
                <a:xfrm>
                  <a:off x="1714480" y="3214686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グループ化 71"/>
              <p:cNvGrpSpPr/>
              <p:nvPr/>
            </p:nvGrpSpPr>
            <p:grpSpPr>
              <a:xfrm flipH="1">
                <a:off x="1928794" y="3214686"/>
                <a:ext cx="714380" cy="714380"/>
                <a:chOff x="1214414" y="3214686"/>
                <a:chExt cx="714380" cy="714380"/>
              </a:xfrm>
            </p:grpSpPr>
            <p:cxnSp>
              <p:nvCxnSpPr>
                <p:cNvPr id="15" name="直線コネクタ 14"/>
                <p:cNvCxnSpPr/>
                <p:nvPr/>
              </p:nvCxnSpPr>
              <p:spPr>
                <a:xfrm rot="5400000" flipH="1" flipV="1">
                  <a:off x="1071538" y="3786190"/>
                  <a:ext cx="285752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コネクタ 15"/>
                <p:cNvCxnSpPr/>
                <p:nvPr/>
              </p:nvCxnSpPr>
              <p:spPr>
                <a:xfrm>
                  <a:off x="1214414" y="3643314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コネクタ 16"/>
                <p:cNvCxnSpPr/>
                <p:nvPr/>
              </p:nvCxnSpPr>
              <p:spPr>
                <a:xfrm rot="5400000" flipH="1" flipV="1">
                  <a:off x="1250133" y="3536157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コネクタ 17"/>
                <p:cNvCxnSpPr/>
                <p:nvPr/>
              </p:nvCxnSpPr>
              <p:spPr>
                <a:xfrm>
                  <a:off x="1357290" y="3429000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コネクタ 18"/>
                <p:cNvCxnSpPr/>
                <p:nvPr/>
              </p:nvCxnSpPr>
              <p:spPr>
                <a:xfrm rot="5400000" flipH="1" flipV="1">
                  <a:off x="1428728" y="3357562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/>
                <p:cNvCxnSpPr/>
                <p:nvPr/>
              </p:nvCxnSpPr>
              <p:spPr>
                <a:xfrm>
                  <a:off x="1500166" y="3286124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コネクタ 20"/>
                <p:cNvCxnSpPr/>
                <p:nvPr/>
              </p:nvCxnSpPr>
              <p:spPr>
                <a:xfrm rot="5400000" flipH="1" flipV="1">
                  <a:off x="1678761" y="3250405"/>
                  <a:ext cx="71438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21"/>
                <p:cNvCxnSpPr/>
                <p:nvPr/>
              </p:nvCxnSpPr>
              <p:spPr>
                <a:xfrm>
                  <a:off x="1714480" y="3214686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2" name="直線コネクタ 51"/>
          <p:cNvCxnSpPr/>
          <p:nvPr/>
        </p:nvCxnSpPr>
        <p:spPr>
          <a:xfrm rot="5400000">
            <a:off x="1830852" y="4714884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rot="5400000">
            <a:off x="2000232" y="4714884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rot="5400000">
            <a:off x="2285984" y="4714884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rot="5400000">
            <a:off x="2500298" y="4714884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rot="5400000">
            <a:off x="2786050" y="4714884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rot="5400000">
            <a:off x="3071802" y="4714884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rot="5400000">
            <a:off x="3286116" y="4714884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rot="5400000">
            <a:off x="3428992" y="4714884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rot="5400000">
            <a:off x="3616801" y="4714884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rot="5400000">
            <a:off x="3786181" y="4714884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rot="5400000">
            <a:off x="4071933" y="4714884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rot="5400000">
            <a:off x="4286247" y="4714884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rot="5400000">
            <a:off x="4571999" y="4714884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 rot="5400000">
            <a:off x="4857751" y="4714884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rot="5400000">
            <a:off x="5072065" y="4714884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rot="5400000">
            <a:off x="5214941" y="4714884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/>
          <p:cNvCxnSpPr/>
          <p:nvPr/>
        </p:nvCxnSpPr>
        <p:spPr>
          <a:xfrm>
            <a:off x="5715008" y="3929066"/>
            <a:ext cx="285752" cy="1588"/>
          </a:xfrm>
          <a:prstGeom prst="straightConnector1">
            <a:avLst/>
          </a:prstGeom>
          <a:ln w="25400">
            <a:solidFill>
              <a:schemeClr val="accent2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グループ化 116"/>
          <p:cNvGrpSpPr/>
          <p:nvPr/>
        </p:nvGrpSpPr>
        <p:grpSpPr>
          <a:xfrm>
            <a:off x="5857884" y="3786190"/>
            <a:ext cx="642942" cy="142876"/>
            <a:chOff x="5857884" y="3786190"/>
            <a:chExt cx="642942" cy="142876"/>
          </a:xfrm>
        </p:grpSpPr>
        <p:cxnSp>
          <p:nvCxnSpPr>
            <p:cNvPr id="112" name="直線コネクタ 111"/>
            <p:cNvCxnSpPr/>
            <p:nvPr/>
          </p:nvCxnSpPr>
          <p:spPr>
            <a:xfrm rot="5400000">
              <a:off x="5786446" y="3857628"/>
              <a:ext cx="142876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>
              <a:off x="5857884" y="3786190"/>
              <a:ext cx="642942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テキスト ボックス 117"/>
          <p:cNvSpPr txBox="1"/>
          <p:nvPr/>
        </p:nvSpPr>
        <p:spPr>
          <a:xfrm>
            <a:off x="6500826" y="3600394"/>
            <a:ext cx="2500330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chemeClr val="accent2"/>
                </a:solidFill>
              </a:rPr>
              <a:t>サンプリング周波数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やること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ja-JP" altLang="en-US" dirty="0" smtClean="0"/>
              <a:t>音響の機材</a:t>
            </a:r>
            <a:endParaRPr lang="en-US" altLang="ja-JP" dirty="0" smtClean="0"/>
          </a:p>
          <a:p>
            <a:r>
              <a:rPr lang="ja-JP" altLang="en-US" dirty="0" smtClean="0"/>
              <a:t>音の原理</a:t>
            </a:r>
            <a:endParaRPr lang="en-US" altLang="ja-JP" dirty="0" smtClean="0"/>
          </a:p>
          <a:p>
            <a:r>
              <a:rPr kumimoji="1" lang="ja-JP" altLang="en-US" dirty="0" smtClean="0"/>
              <a:t>デジタルオーディオ</a:t>
            </a:r>
            <a:endParaRPr kumimoji="1" lang="en-US" altLang="ja-JP" dirty="0" smtClean="0"/>
          </a:p>
          <a:p>
            <a:r>
              <a:rPr lang="ja-JP" altLang="en-US" dirty="0" smtClean="0"/>
              <a:t>オーディオと</a:t>
            </a:r>
            <a:r>
              <a:rPr lang="en-US" altLang="ja-JP" dirty="0" smtClean="0"/>
              <a:t>MIDI</a:t>
            </a:r>
          </a:p>
          <a:p>
            <a:r>
              <a:rPr lang="ja-JP" altLang="en-US" dirty="0" smtClean="0"/>
              <a:t>卓の使い方</a:t>
            </a:r>
            <a:endParaRPr lang="en-US" altLang="ja-JP" dirty="0" smtClean="0"/>
          </a:p>
          <a:p>
            <a:r>
              <a:rPr lang="ja-JP" altLang="en-US" dirty="0" smtClean="0"/>
              <a:t>周波数と倍音</a:t>
            </a:r>
            <a:endParaRPr lang="en-US" altLang="ja-JP" dirty="0" smtClean="0"/>
          </a:p>
          <a:p>
            <a:r>
              <a:rPr kumimoji="1" lang="ja-JP" altLang="en-US" dirty="0" smtClean="0"/>
              <a:t>エフェクト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EQ</a:t>
            </a:r>
            <a:r>
              <a:rPr kumimoji="1" lang="ja-JP" altLang="en-US" dirty="0" err="1" smtClean="0"/>
              <a:t>、</a:t>
            </a:r>
            <a:r>
              <a:rPr lang="ja-JP" altLang="en-US" dirty="0" smtClean="0"/>
              <a:t>コンプ、</a:t>
            </a:r>
            <a:r>
              <a:rPr kumimoji="1" lang="ja-JP" altLang="en-US" dirty="0" smtClean="0"/>
              <a:t>リバーブ、ディレイ</a:t>
            </a:r>
            <a:endParaRPr kumimoji="1" lang="en-US" altLang="ja-JP" dirty="0" smtClean="0"/>
          </a:p>
          <a:p>
            <a:r>
              <a:rPr kumimoji="1" lang="ja-JP" altLang="en-US" dirty="0" smtClean="0"/>
              <a:t>インサートとセンドリターン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そのほか</a:t>
            </a:r>
            <a:r>
              <a:rPr kumimoji="1" lang="en-US" altLang="ja-JP" dirty="0" smtClean="0"/>
              <a:t>DAW</a:t>
            </a:r>
            <a:r>
              <a:rPr kumimoji="1" lang="ja-JP" altLang="en-US" dirty="0" smtClean="0"/>
              <a:t>の機能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オートメーション、グループとフォルダトラック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サンプリング周波数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音声をデジタル信号に変換する</a:t>
            </a:r>
            <a:r>
              <a:rPr kumimoji="1" lang="ja-JP" altLang="en-US" b="1" u="sng" dirty="0" smtClean="0">
                <a:solidFill>
                  <a:schemeClr val="accent2"/>
                </a:solidFill>
              </a:rPr>
              <a:t>標本化</a:t>
            </a:r>
            <a:r>
              <a:rPr kumimoji="1" lang="ja-JP" altLang="en-US" dirty="0" smtClean="0"/>
              <a:t>の際に、</a:t>
            </a:r>
            <a:r>
              <a:rPr kumimoji="1" lang="ja-JP" altLang="en-US" b="1" u="sng" dirty="0" smtClean="0">
                <a:solidFill>
                  <a:schemeClr val="accent2"/>
                </a:solidFill>
              </a:rPr>
              <a:t>単位時間当たりに標本を採る頻度</a:t>
            </a:r>
            <a:r>
              <a:rPr kumimoji="1" lang="ja-JP" altLang="en-US" dirty="0" smtClean="0"/>
              <a:t>。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= </a:t>
            </a:r>
            <a:r>
              <a:rPr kumimoji="1" lang="en-US" altLang="ja-JP" dirty="0" smtClean="0">
                <a:solidFill>
                  <a:schemeClr val="tx2"/>
                </a:solidFill>
              </a:rPr>
              <a:t>1</a:t>
            </a:r>
            <a:r>
              <a:rPr kumimoji="1" lang="ja-JP" altLang="en-US" dirty="0" smtClean="0">
                <a:solidFill>
                  <a:schemeClr val="tx2"/>
                </a:solidFill>
              </a:rPr>
              <a:t>秒間あたり何回</a:t>
            </a:r>
            <a:r>
              <a:rPr kumimoji="1" lang="ja-JP" altLang="en-US" dirty="0" smtClean="0"/>
              <a:t>サンプリングするか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= 1</a:t>
            </a:r>
            <a:r>
              <a:rPr lang="ja-JP" altLang="en-US" dirty="0" smtClean="0"/>
              <a:t>秒間を</a:t>
            </a:r>
            <a:r>
              <a:rPr lang="ja-JP" altLang="en-US" dirty="0" smtClean="0">
                <a:solidFill>
                  <a:schemeClr val="tx2"/>
                </a:solidFill>
              </a:rPr>
              <a:t>どのくらい細かく</a:t>
            </a:r>
            <a:r>
              <a:rPr lang="ja-JP" altLang="en-US" dirty="0" smtClean="0"/>
              <a:t>区切るか</a:t>
            </a:r>
            <a:endParaRPr lang="en-US" altLang="ja-JP" dirty="0" smtClean="0"/>
          </a:p>
          <a:p>
            <a:r>
              <a:rPr kumimoji="1" lang="ja-JP" altLang="en-US" dirty="0" smtClean="0"/>
              <a:t>サンプリング周波数が大きくなると</a:t>
            </a:r>
            <a:r>
              <a:rPr kumimoji="1" lang="en-US" altLang="ja-JP" dirty="0" smtClean="0"/>
              <a:t>…</a:t>
            </a:r>
          </a:p>
          <a:p>
            <a:pPr lvl="1">
              <a:buNone/>
            </a:pPr>
            <a:r>
              <a:rPr kumimoji="1" lang="ja-JP" altLang="en-US" dirty="0" smtClean="0"/>
              <a:t>サンプリングする回数が増えるので</a:t>
            </a:r>
            <a:r>
              <a:rPr lang="ja-JP" altLang="en-US" dirty="0" smtClean="0"/>
              <a:t>、</a:t>
            </a:r>
            <a:endParaRPr kumimoji="1" lang="en-US" altLang="ja-JP" dirty="0" smtClean="0"/>
          </a:p>
          <a:p>
            <a:pPr lvl="1"/>
            <a:r>
              <a:rPr kumimoji="1" lang="ja-JP" altLang="en-US" b="1" u="sng" dirty="0" smtClean="0">
                <a:solidFill>
                  <a:schemeClr val="accent3"/>
                </a:solidFill>
              </a:rPr>
              <a:t>高い周波数まで表現できる！</a:t>
            </a:r>
            <a:r>
              <a:rPr kumimoji="1" lang="ja-JP" altLang="en-US" sz="2000" dirty="0" smtClean="0">
                <a:solidFill>
                  <a:schemeClr val="accent3"/>
                </a:solidFill>
              </a:rPr>
              <a:t> </a:t>
            </a:r>
            <a:r>
              <a:rPr kumimoji="1" lang="en-US" altLang="ja-JP" sz="2000" dirty="0" smtClean="0">
                <a:solidFill>
                  <a:schemeClr val="accent3"/>
                </a:solidFill>
              </a:rPr>
              <a:t>(</a:t>
            </a:r>
            <a:r>
              <a:rPr kumimoji="1" lang="ja-JP" altLang="en-US" sz="2000" dirty="0" smtClean="0">
                <a:solidFill>
                  <a:schemeClr val="accent3"/>
                </a:solidFill>
              </a:rPr>
              <a:t>メリット</a:t>
            </a:r>
            <a:r>
              <a:rPr kumimoji="1" lang="en-US" altLang="ja-JP" sz="2000" dirty="0" smtClean="0">
                <a:solidFill>
                  <a:schemeClr val="accent3"/>
                </a:solidFill>
              </a:rPr>
              <a:t>)</a:t>
            </a:r>
            <a:endParaRPr kumimoji="1" lang="en-US" altLang="ja-JP" dirty="0" smtClean="0">
              <a:solidFill>
                <a:schemeClr val="accent3"/>
              </a:solidFill>
            </a:endParaRPr>
          </a:p>
          <a:p>
            <a:pPr lvl="1"/>
            <a:r>
              <a:rPr kumimoji="1" lang="ja-JP" altLang="en-US" b="1" u="sng" dirty="0" smtClean="0">
                <a:solidFill>
                  <a:schemeClr val="accent5"/>
                </a:solidFill>
              </a:rPr>
              <a:t>データの量が増えてしまう！</a:t>
            </a:r>
            <a:r>
              <a:rPr kumimoji="1" lang="ja-JP" altLang="en-US" sz="2000" dirty="0" smtClean="0">
                <a:solidFill>
                  <a:schemeClr val="accent5"/>
                </a:solidFill>
              </a:rPr>
              <a:t> </a:t>
            </a:r>
            <a:r>
              <a:rPr kumimoji="1" lang="en-US" altLang="ja-JP" sz="2000" dirty="0" smtClean="0">
                <a:solidFill>
                  <a:schemeClr val="accent5"/>
                </a:solidFill>
              </a:rPr>
              <a:t>(</a:t>
            </a:r>
            <a:r>
              <a:rPr kumimoji="1" lang="ja-JP" altLang="en-US" sz="2000" dirty="0" smtClean="0">
                <a:solidFill>
                  <a:schemeClr val="accent5"/>
                </a:solidFill>
              </a:rPr>
              <a:t>デメリット</a:t>
            </a:r>
            <a:r>
              <a:rPr kumimoji="1" lang="en-US" altLang="ja-JP" sz="2000" dirty="0" smtClean="0">
                <a:solidFill>
                  <a:schemeClr val="accent5"/>
                </a:solidFill>
              </a:rPr>
              <a:t>)</a:t>
            </a:r>
            <a:endParaRPr kumimoji="1" lang="en-US" altLang="ja-JP" dirty="0" smtClean="0">
              <a:solidFill>
                <a:schemeClr val="accent5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  <p:sp>
        <p:nvSpPr>
          <p:cNvPr id="7" name="星 5 6"/>
          <p:cNvSpPr/>
          <p:nvPr/>
        </p:nvSpPr>
        <p:spPr>
          <a:xfrm>
            <a:off x="8786842" y="357166"/>
            <a:ext cx="285752" cy="285752"/>
          </a:xfrm>
          <a:prstGeom prst="star5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 rot="5400000">
            <a:off x="-642974" y="3500438"/>
            <a:ext cx="257176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rot="5400000">
            <a:off x="1714480" y="3500438"/>
            <a:ext cx="257176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>
            <a:off x="2071670" y="3500438"/>
            <a:ext cx="257176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rot="5400000">
            <a:off x="4429124" y="3500438"/>
            <a:ext cx="257176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5400000">
            <a:off x="4786314" y="3500438"/>
            <a:ext cx="257176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5400000">
            <a:off x="7143768" y="3500438"/>
            <a:ext cx="257176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rot="5400000">
            <a:off x="3258820" y="3500438"/>
            <a:ext cx="257176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rot="5400000">
            <a:off x="5973464" y="3500438"/>
            <a:ext cx="257176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rot="5400000">
            <a:off x="5371466" y="3500438"/>
            <a:ext cx="257176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5400000">
            <a:off x="6572264" y="3500438"/>
            <a:ext cx="257176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サンプリング周波数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1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サンプリング周波数はどこまでとればいい？</a:t>
            </a:r>
            <a:endParaRPr kumimoji="1" lang="en-US" altLang="ja-JP" sz="20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357158" y="3286124"/>
            <a:ext cx="842968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/>
          <p:cNvGrpSpPr/>
          <p:nvPr/>
        </p:nvGrpSpPr>
        <p:grpSpPr>
          <a:xfrm>
            <a:off x="642910" y="2571744"/>
            <a:ext cx="2357454" cy="1428760"/>
            <a:chOff x="2143108" y="3857628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円弧 12"/>
            <p:cNvSpPr/>
            <p:nvPr/>
          </p:nvSpPr>
          <p:spPr>
            <a:xfrm>
              <a:off x="214310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弧 13"/>
            <p:cNvSpPr/>
            <p:nvPr/>
          </p:nvSpPr>
          <p:spPr>
            <a:xfrm rot="10800000">
              <a:off x="357186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3357554" y="2571744"/>
            <a:ext cx="2357454" cy="1428760"/>
            <a:chOff x="2143108" y="3857628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円弧 15"/>
            <p:cNvSpPr/>
            <p:nvPr/>
          </p:nvSpPr>
          <p:spPr>
            <a:xfrm>
              <a:off x="214310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弧 16"/>
            <p:cNvSpPr/>
            <p:nvPr/>
          </p:nvSpPr>
          <p:spPr>
            <a:xfrm rot="10800000">
              <a:off x="357186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3"/>
          <p:cNvGrpSpPr/>
          <p:nvPr/>
        </p:nvGrpSpPr>
        <p:grpSpPr>
          <a:xfrm>
            <a:off x="6072198" y="2571744"/>
            <a:ext cx="2357454" cy="1428760"/>
            <a:chOff x="2143108" y="3857628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円弧 18"/>
            <p:cNvSpPr/>
            <p:nvPr/>
          </p:nvSpPr>
          <p:spPr>
            <a:xfrm>
              <a:off x="214310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弧 19"/>
            <p:cNvSpPr/>
            <p:nvPr/>
          </p:nvSpPr>
          <p:spPr>
            <a:xfrm rot="10800000">
              <a:off x="357186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/楕円 26"/>
          <p:cNvSpPr/>
          <p:nvPr/>
        </p:nvSpPr>
        <p:spPr>
          <a:xfrm>
            <a:off x="527330" y="3184192"/>
            <a:ext cx="214314" cy="214314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blurRad="635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50800">
            <a:bevelT w="152400" h="50800" prst="softRound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2884784" y="3184192"/>
            <a:ext cx="214314" cy="214314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blurRad="635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50800">
            <a:bevelT w="152400" h="50800" prst="softRound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3241974" y="3184192"/>
            <a:ext cx="214314" cy="214314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blurRad="635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50800">
            <a:bevelT w="152400" h="50800" prst="softRound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5599428" y="3184192"/>
            <a:ext cx="214314" cy="214314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blurRad="635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50800">
            <a:bevelT w="152400" h="50800" prst="softRound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5956618" y="3184192"/>
            <a:ext cx="214314" cy="214314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blurRad="635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50800">
            <a:bevelT w="152400" h="50800" prst="softRound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8314072" y="3184192"/>
            <a:ext cx="214314" cy="214314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blurRad="635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50800">
            <a:bevelT w="152400" h="50800" prst="softRound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429124" y="3184192"/>
            <a:ext cx="214314" cy="214314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blurRad="635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50800">
            <a:bevelT w="152400" h="50800" prst="softRound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7143768" y="3184192"/>
            <a:ext cx="214314" cy="214314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blurRad="635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50800">
            <a:bevelT w="152400" h="50800" prst="softRound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6555418" y="2497108"/>
            <a:ext cx="214314" cy="214314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blurRad="635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50800">
            <a:bevelT w="152400" h="50800" prst="softRound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7742568" y="3942714"/>
            <a:ext cx="214314" cy="214314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blurRad="635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50800">
            <a:bevelT w="152400" h="50800" prst="softRound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71472" y="5133629"/>
            <a:ext cx="8001056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chemeClr val="accent2"/>
                </a:solidFill>
              </a:rPr>
              <a:t>周波数の</a:t>
            </a:r>
            <a:r>
              <a:rPr lang="en-US" altLang="ja-JP" sz="2800" b="1" dirty="0" smtClean="0">
                <a:solidFill>
                  <a:schemeClr val="accent2"/>
                </a:solidFill>
              </a:rPr>
              <a:t>2</a:t>
            </a:r>
            <a:r>
              <a:rPr lang="ja-JP" altLang="en-US" sz="2800" b="1" dirty="0" smtClean="0">
                <a:solidFill>
                  <a:schemeClr val="accent2"/>
                </a:solidFill>
              </a:rPr>
              <a:t>倍以上必要  </a:t>
            </a:r>
            <a:r>
              <a:rPr lang="en-US" altLang="ja-JP" sz="2800" b="1" dirty="0" smtClean="0">
                <a:solidFill>
                  <a:schemeClr val="accent2"/>
                </a:solidFill>
              </a:rPr>
              <a:t>… </a:t>
            </a:r>
            <a:r>
              <a:rPr lang="ja-JP" altLang="en-US" sz="2800" b="1" dirty="0" smtClean="0">
                <a:solidFill>
                  <a:schemeClr val="accent2"/>
                </a:solidFill>
              </a:rPr>
              <a:t>「サンプリング定理」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直線コネクタ 71"/>
          <p:cNvCxnSpPr/>
          <p:nvPr/>
        </p:nvCxnSpPr>
        <p:spPr>
          <a:xfrm>
            <a:off x="1000100" y="3857628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1000100" y="4000504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1000100" y="4143380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1000100" y="4357694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1000100" y="4572008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1000100" y="4714884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1000100" y="4857760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1000100" y="5143512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1000100" y="5357826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1000100" y="5500702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1000100" y="5643578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量子化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3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 smtClean="0"/>
              <a:t>縦軸で</a:t>
            </a:r>
            <a:r>
              <a:rPr lang="ja-JP" altLang="en-US" b="1" u="sng" dirty="0" smtClean="0">
                <a:solidFill>
                  <a:schemeClr val="accent2"/>
                </a:solidFill>
              </a:rPr>
              <a:t>一定レベルごとに区切る</a:t>
            </a:r>
            <a:r>
              <a:rPr lang="ja-JP" altLang="en-US" dirty="0" smtClean="0"/>
              <a:t> </a:t>
            </a:r>
            <a:r>
              <a:rPr lang="en-US" altLang="ja-JP" dirty="0" smtClean="0"/>
              <a:t>(</a:t>
            </a:r>
            <a:r>
              <a:rPr lang="ja-JP" altLang="en-US" dirty="0" smtClean="0"/>
              <a:t>縦軸は音量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最大幅のレベルを何桁で表すか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</a:t>
            </a:r>
            <a:r>
              <a:rPr lang="ja-JP" altLang="en-US" dirty="0" smtClean="0"/>
              <a:t>　　　　　　　</a:t>
            </a:r>
            <a:r>
              <a:rPr lang="en-US" altLang="ja-JP" dirty="0" smtClean="0"/>
              <a:t>=</a:t>
            </a:r>
            <a:r>
              <a:rPr lang="ja-JP" altLang="en-US" b="1" u="sng" dirty="0" smtClean="0">
                <a:solidFill>
                  <a:schemeClr val="accent2"/>
                </a:solidFill>
              </a:rPr>
              <a:t>量子化ビット数</a:t>
            </a:r>
            <a:r>
              <a:rPr lang="en-US" altLang="ja-JP" b="1" u="sng" dirty="0" smtClean="0">
                <a:solidFill>
                  <a:schemeClr val="accent2"/>
                </a:solidFill>
              </a:rPr>
              <a:t> </a:t>
            </a:r>
            <a:r>
              <a:rPr lang="en-US" altLang="ja-JP" dirty="0" smtClean="0"/>
              <a:t>(</a:t>
            </a:r>
            <a:r>
              <a:rPr lang="ja-JP" altLang="en-US" dirty="0" smtClean="0"/>
              <a:t>ビット数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CD</a:t>
            </a:r>
            <a:r>
              <a:rPr lang="ja-JP" altLang="en-US" dirty="0" smtClean="0"/>
              <a:t>は</a:t>
            </a:r>
            <a:r>
              <a:rPr lang="en-US" altLang="ja-JP" b="1" u="sng" dirty="0" smtClean="0">
                <a:solidFill>
                  <a:schemeClr val="accent2"/>
                </a:solidFill>
              </a:rPr>
              <a:t>16bit</a:t>
            </a:r>
            <a:r>
              <a:rPr lang="en-US" altLang="ja-JP" dirty="0" smtClean="0"/>
              <a:t> … 2</a:t>
            </a:r>
            <a:r>
              <a:rPr lang="ja-JP" altLang="en-US" dirty="0" smtClean="0"/>
              <a:t>進数で最大</a:t>
            </a:r>
            <a:r>
              <a:rPr lang="en-US" altLang="ja-JP" dirty="0" smtClean="0"/>
              <a:t>16</a:t>
            </a:r>
            <a:r>
              <a:rPr lang="ja-JP" altLang="en-US" dirty="0" smtClean="0"/>
              <a:t>桁 </a:t>
            </a:r>
            <a:r>
              <a:rPr lang="en-US" altLang="ja-JP" dirty="0" smtClean="0"/>
              <a:t>(2</a:t>
            </a:r>
            <a:r>
              <a:rPr lang="en-US" altLang="ja-JP" baseline="30000" dirty="0" smtClean="0"/>
              <a:t>16</a:t>
            </a:r>
            <a:r>
              <a:rPr lang="ja-JP" altLang="en-US" dirty="0" smtClean="0"/>
              <a:t>個</a:t>
            </a:r>
            <a:r>
              <a:rPr lang="en-US" altLang="ja-JP" dirty="0" smtClean="0"/>
              <a:t>)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227666" y="3857628"/>
            <a:ext cx="3571900" cy="1785950"/>
            <a:chOff x="2143108" y="3857628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円弧 7"/>
            <p:cNvSpPr/>
            <p:nvPr/>
          </p:nvSpPr>
          <p:spPr>
            <a:xfrm>
              <a:off x="214310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弧 8"/>
            <p:cNvSpPr/>
            <p:nvPr/>
          </p:nvSpPr>
          <p:spPr>
            <a:xfrm rot="10800000">
              <a:off x="357186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285852" y="3857628"/>
            <a:ext cx="3571900" cy="1785950"/>
            <a:chOff x="1214414" y="3214686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" name="グループ化 68"/>
            <p:cNvGrpSpPr/>
            <p:nvPr/>
          </p:nvGrpSpPr>
          <p:grpSpPr>
            <a:xfrm>
              <a:off x="1214414" y="3214686"/>
              <a:ext cx="1428760" cy="714380"/>
              <a:chOff x="1214414" y="3214686"/>
              <a:chExt cx="1428760" cy="714380"/>
            </a:xfrm>
          </p:grpSpPr>
          <p:grpSp>
            <p:nvGrpSpPr>
              <p:cNvPr id="12" name="グループ化 58"/>
              <p:cNvGrpSpPr/>
              <p:nvPr/>
            </p:nvGrpSpPr>
            <p:grpSpPr>
              <a:xfrm>
                <a:off x="1214414" y="3214686"/>
                <a:ext cx="714380" cy="714380"/>
                <a:chOff x="1214414" y="3214686"/>
                <a:chExt cx="714380" cy="714380"/>
              </a:xfrm>
            </p:grpSpPr>
            <p:cxnSp>
              <p:nvCxnSpPr>
                <p:cNvPr id="41" name="直線コネクタ 40"/>
                <p:cNvCxnSpPr/>
                <p:nvPr/>
              </p:nvCxnSpPr>
              <p:spPr>
                <a:xfrm rot="5400000" flipH="1" flipV="1">
                  <a:off x="1071538" y="3786190"/>
                  <a:ext cx="285752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41"/>
                <p:cNvCxnSpPr/>
                <p:nvPr/>
              </p:nvCxnSpPr>
              <p:spPr>
                <a:xfrm>
                  <a:off x="1214414" y="3643314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42"/>
                <p:cNvCxnSpPr/>
                <p:nvPr/>
              </p:nvCxnSpPr>
              <p:spPr>
                <a:xfrm rot="5400000" flipH="1" flipV="1">
                  <a:off x="1250133" y="3536157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/>
                <p:cNvCxnSpPr/>
                <p:nvPr/>
              </p:nvCxnSpPr>
              <p:spPr>
                <a:xfrm>
                  <a:off x="1357290" y="3429000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/>
                <p:cNvCxnSpPr/>
                <p:nvPr/>
              </p:nvCxnSpPr>
              <p:spPr>
                <a:xfrm rot="5400000" flipH="1" flipV="1">
                  <a:off x="1428728" y="3357562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>
                  <a:off x="1500166" y="3286124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コネクタ 46"/>
                <p:cNvCxnSpPr/>
                <p:nvPr/>
              </p:nvCxnSpPr>
              <p:spPr>
                <a:xfrm rot="5400000" flipH="1" flipV="1">
                  <a:off x="1678761" y="3250405"/>
                  <a:ext cx="71438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/>
                <p:cNvCxnSpPr/>
                <p:nvPr/>
              </p:nvCxnSpPr>
              <p:spPr>
                <a:xfrm>
                  <a:off x="1714480" y="3214686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グループ化 59"/>
              <p:cNvGrpSpPr/>
              <p:nvPr/>
            </p:nvGrpSpPr>
            <p:grpSpPr>
              <a:xfrm flipH="1">
                <a:off x="1928794" y="3214686"/>
                <a:ext cx="714380" cy="714380"/>
                <a:chOff x="1214414" y="3214686"/>
                <a:chExt cx="714380" cy="714380"/>
              </a:xfrm>
            </p:grpSpPr>
            <p:cxnSp>
              <p:nvCxnSpPr>
                <p:cNvPr id="33" name="直線コネクタ 32"/>
                <p:cNvCxnSpPr/>
                <p:nvPr/>
              </p:nvCxnSpPr>
              <p:spPr>
                <a:xfrm rot="5400000" flipH="1" flipV="1">
                  <a:off x="1071538" y="3786190"/>
                  <a:ext cx="285752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33"/>
                <p:cNvCxnSpPr/>
                <p:nvPr/>
              </p:nvCxnSpPr>
              <p:spPr>
                <a:xfrm>
                  <a:off x="1214414" y="3643314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コネクタ 34"/>
                <p:cNvCxnSpPr/>
                <p:nvPr/>
              </p:nvCxnSpPr>
              <p:spPr>
                <a:xfrm rot="5400000" flipH="1" flipV="1">
                  <a:off x="1250133" y="3536157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コネクタ 35"/>
                <p:cNvCxnSpPr/>
                <p:nvPr/>
              </p:nvCxnSpPr>
              <p:spPr>
                <a:xfrm>
                  <a:off x="1357290" y="3429000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/>
                <p:cNvCxnSpPr/>
                <p:nvPr/>
              </p:nvCxnSpPr>
              <p:spPr>
                <a:xfrm rot="5400000" flipH="1" flipV="1">
                  <a:off x="1428728" y="3357562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コネクタ 37"/>
                <p:cNvCxnSpPr/>
                <p:nvPr/>
              </p:nvCxnSpPr>
              <p:spPr>
                <a:xfrm>
                  <a:off x="1500166" y="3286124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/>
                <p:cNvCxnSpPr/>
                <p:nvPr/>
              </p:nvCxnSpPr>
              <p:spPr>
                <a:xfrm rot="5400000" flipH="1" flipV="1">
                  <a:off x="1678761" y="3250405"/>
                  <a:ext cx="71438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39"/>
                <p:cNvCxnSpPr/>
                <p:nvPr/>
              </p:nvCxnSpPr>
              <p:spPr>
                <a:xfrm>
                  <a:off x="1714480" y="3214686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グループ化 69"/>
            <p:cNvGrpSpPr/>
            <p:nvPr/>
          </p:nvGrpSpPr>
          <p:grpSpPr>
            <a:xfrm flipV="1">
              <a:off x="2643174" y="3929066"/>
              <a:ext cx="1428760" cy="714380"/>
              <a:chOff x="1214414" y="3214686"/>
              <a:chExt cx="1428760" cy="714380"/>
            </a:xfrm>
          </p:grpSpPr>
          <p:grpSp>
            <p:nvGrpSpPr>
              <p:cNvPr id="31" name="グループ化 70"/>
              <p:cNvGrpSpPr/>
              <p:nvPr/>
            </p:nvGrpSpPr>
            <p:grpSpPr>
              <a:xfrm>
                <a:off x="1214414" y="3214686"/>
                <a:ext cx="714380" cy="714380"/>
                <a:chOff x="1214414" y="3214686"/>
                <a:chExt cx="714380" cy="714380"/>
              </a:xfrm>
            </p:grpSpPr>
            <p:cxnSp>
              <p:nvCxnSpPr>
                <p:cNvPr id="23" name="直線コネクタ 22"/>
                <p:cNvCxnSpPr/>
                <p:nvPr/>
              </p:nvCxnSpPr>
              <p:spPr>
                <a:xfrm rot="5400000" flipH="1" flipV="1">
                  <a:off x="1071538" y="3786190"/>
                  <a:ext cx="285752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/>
                <p:cNvCxnSpPr/>
                <p:nvPr/>
              </p:nvCxnSpPr>
              <p:spPr>
                <a:xfrm>
                  <a:off x="1214414" y="3643314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コネクタ 24"/>
                <p:cNvCxnSpPr/>
                <p:nvPr/>
              </p:nvCxnSpPr>
              <p:spPr>
                <a:xfrm rot="5400000" flipH="1" flipV="1">
                  <a:off x="1250133" y="3536157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コネクタ 25"/>
                <p:cNvCxnSpPr/>
                <p:nvPr/>
              </p:nvCxnSpPr>
              <p:spPr>
                <a:xfrm>
                  <a:off x="1357290" y="3429000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/>
                <p:cNvCxnSpPr/>
                <p:nvPr/>
              </p:nvCxnSpPr>
              <p:spPr>
                <a:xfrm rot="5400000" flipH="1" flipV="1">
                  <a:off x="1428728" y="3357562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コネクタ 27"/>
                <p:cNvCxnSpPr/>
                <p:nvPr/>
              </p:nvCxnSpPr>
              <p:spPr>
                <a:xfrm>
                  <a:off x="1500166" y="3286124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28"/>
                <p:cNvCxnSpPr/>
                <p:nvPr/>
              </p:nvCxnSpPr>
              <p:spPr>
                <a:xfrm rot="5400000" flipH="1" flipV="1">
                  <a:off x="1678761" y="3250405"/>
                  <a:ext cx="71438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コネクタ 29"/>
                <p:cNvCxnSpPr/>
                <p:nvPr/>
              </p:nvCxnSpPr>
              <p:spPr>
                <a:xfrm>
                  <a:off x="1714480" y="3214686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グループ化 71"/>
              <p:cNvGrpSpPr/>
              <p:nvPr/>
            </p:nvGrpSpPr>
            <p:grpSpPr>
              <a:xfrm flipH="1">
                <a:off x="1928794" y="3214686"/>
                <a:ext cx="714380" cy="714380"/>
                <a:chOff x="1214414" y="3214686"/>
                <a:chExt cx="714380" cy="714380"/>
              </a:xfrm>
            </p:grpSpPr>
            <p:cxnSp>
              <p:nvCxnSpPr>
                <p:cNvPr id="15" name="直線コネクタ 14"/>
                <p:cNvCxnSpPr/>
                <p:nvPr/>
              </p:nvCxnSpPr>
              <p:spPr>
                <a:xfrm rot="5400000" flipH="1" flipV="1">
                  <a:off x="1071538" y="3786190"/>
                  <a:ext cx="285752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コネクタ 15"/>
                <p:cNvCxnSpPr/>
                <p:nvPr/>
              </p:nvCxnSpPr>
              <p:spPr>
                <a:xfrm>
                  <a:off x="1214414" y="3643314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コネクタ 16"/>
                <p:cNvCxnSpPr/>
                <p:nvPr/>
              </p:nvCxnSpPr>
              <p:spPr>
                <a:xfrm rot="5400000" flipH="1" flipV="1">
                  <a:off x="1250133" y="3536157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コネクタ 17"/>
                <p:cNvCxnSpPr/>
                <p:nvPr/>
              </p:nvCxnSpPr>
              <p:spPr>
                <a:xfrm>
                  <a:off x="1357290" y="3429000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コネクタ 18"/>
                <p:cNvCxnSpPr/>
                <p:nvPr/>
              </p:nvCxnSpPr>
              <p:spPr>
                <a:xfrm rot="5400000" flipH="1" flipV="1">
                  <a:off x="1428728" y="3357562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/>
                <p:cNvCxnSpPr/>
                <p:nvPr/>
              </p:nvCxnSpPr>
              <p:spPr>
                <a:xfrm>
                  <a:off x="1500166" y="3286124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コネクタ 20"/>
                <p:cNvCxnSpPr/>
                <p:nvPr/>
              </p:nvCxnSpPr>
              <p:spPr>
                <a:xfrm rot="5400000" flipH="1" flipV="1">
                  <a:off x="1678761" y="3250405"/>
                  <a:ext cx="71438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21"/>
                <p:cNvCxnSpPr/>
                <p:nvPr/>
              </p:nvCxnSpPr>
              <p:spPr>
                <a:xfrm>
                  <a:off x="1714480" y="3214686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86" name="直線コネクタ 85"/>
          <p:cNvCxnSpPr>
            <a:stCxn id="100" idx="2"/>
            <a:endCxn id="87" idx="0"/>
          </p:cNvCxnSpPr>
          <p:nvPr/>
        </p:nvCxnSpPr>
        <p:spPr>
          <a:xfrm rot="16200000" flipH="1">
            <a:off x="6823591" y="4390897"/>
            <a:ext cx="417616" cy="842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5786446" y="4603916"/>
            <a:ext cx="2500330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chemeClr val="accent2"/>
                </a:solidFill>
              </a:rPr>
              <a:t>この桁数が</a:t>
            </a:r>
            <a:r>
              <a:rPr lang="en-US" altLang="ja-JP" sz="2000" b="1" dirty="0" smtClean="0">
                <a:solidFill>
                  <a:schemeClr val="accent2"/>
                </a:solidFill>
              </a:rPr>
              <a:t/>
            </a:r>
            <a:br>
              <a:rPr lang="en-US" altLang="ja-JP" sz="2000" b="1" dirty="0" smtClean="0">
                <a:solidFill>
                  <a:schemeClr val="accent2"/>
                </a:solidFill>
              </a:rPr>
            </a:br>
            <a:r>
              <a:rPr lang="ja-JP" altLang="en-US" sz="2000" b="1" dirty="0" smtClean="0">
                <a:solidFill>
                  <a:schemeClr val="accent2"/>
                </a:solidFill>
              </a:rPr>
              <a:t>量子化ビット数</a:t>
            </a:r>
            <a:endParaRPr kumimoji="1" lang="ja-JP" altLang="en-US" sz="1600" dirty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6215074" y="3714752"/>
            <a:ext cx="1643074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accent6"/>
                </a:solidFill>
              </a:rPr>
              <a:t>11111111</a:t>
            </a:r>
            <a:endParaRPr kumimoji="1" lang="ja-JP" altLang="en-US" sz="1600" dirty="0">
              <a:solidFill>
                <a:schemeClr val="accent6"/>
              </a:solidFill>
            </a:endParaRPr>
          </a:p>
        </p:txBody>
      </p:sp>
      <p:cxnSp>
        <p:nvCxnSpPr>
          <p:cNvPr id="94" name="曲線コネクタ 93"/>
          <p:cNvCxnSpPr/>
          <p:nvPr/>
        </p:nvCxnSpPr>
        <p:spPr>
          <a:xfrm>
            <a:off x="2214546" y="3857628"/>
            <a:ext cx="4000528" cy="29883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右大かっこ 99"/>
          <p:cNvSpPr/>
          <p:nvPr/>
        </p:nvSpPr>
        <p:spPr>
          <a:xfrm rot="5400000">
            <a:off x="6956750" y="3400482"/>
            <a:ext cx="142876" cy="1428760"/>
          </a:xfrm>
          <a:prstGeom prst="rightBracket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量子化ビット数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音声をデジタル信号に変換する</a:t>
            </a:r>
            <a:r>
              <a:rPr kumimoji="1" lang="ja-JP" altLang="en-US" b="1" u="sng" dirty="0" smtClean="0">
                <a:solidFill>
                  <a:schemeClr val="accent2"/>
                </a:solidFill>
              </a:rPr>
              <a:t>量子化</a:t>
            </a:r>
            <a:r>
              <a:rPr kumimoji="1" lang="ja-JP" altLang="en-US" dirty="0" smtClean="0"/>
              <a:t>の際に、</a:t>
            </a:r>
            <a:r>
              <a:rPr kumimoji="1" lang="ja-JP" altLang="en-US" b="1" u="sng" dirty="0" smtClean="0">
                <a:solidFill>
                  <a:schemeClr val="accent2"/>
                </a:solidFill>
              </a:rPr>
              <a:t>データを何ビットで表現するか</a:t>
            </a:r>
            <a:r>
              <a:rPr kumimoji="1" lang="ja-JP" altLang="en-US" dirty="0" smtClean="0"/>
              <a:t>を示す値。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= </a:t>
            </a:r>
            <a:r>
              <a:rPr kumimoji="1" lang="ja-JP" altLang="en-US" dirty="0" smtClean="0"/>
              <a:t>振幅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縦軸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</a:t>
            </a:r>
            <a:r>
              <a:rPr kumimoji="1" lang="ja-JP" altLang="en-US" dirty="0" smtClean="0">
                <a:solidFill>
                  <a:schemeClr val="tx2"/>
                </a:solidFill>
              </a:rPr>
              <a:t>何段階で区切るか</a:t>
            </a:r>
            <a:endParaRPr lang="en-US" altLang="ja-JP" dirty="0" smtClean="0"/>
          </a:p>
          <a:p>
            <a:r>
              <a:rPr kumimoji="1" lang="ja-JP" altLang="en-US" dirty="0" smtClean="0"/>
              <a:t>量子化ビット数が大きくなると</a:t>
            </a:r>
            <a:r>
              <a:rPr kumimoji="1" lang="en-US" altLang="ja-JP" dirty="0" smtClean="0"/>
              <a:t>…</a:t>
            </a:r>
          </a:p>
          <a:p>
            <a:pPr lvl="1">
              <a:buNone/>
            </a:pPr>
            <a:r>
              <a:rPr kumimoji="1" lang="ja-JP" altLang="en-US" dirty="0" smtClean="0"/>
              <a:t>使える桁数が増えるので</a:t>
            </a:r>
            <a:r>
              <a:rPr lang="ja-JP" altLang="en-US" dirty="0" smtClean="0"/>
              <a:t>、</a:t>
            </a:r>
            <a:endParaRPr kumimoji="1" lang="en-US" altLang="ja-JP" dirty="0" smtClean="0"/>
          </a:p>
          <a:p>
            <a:pPr lvl="1"/>
            <a:r>
              <a:rPr kumimoji="1" lang="ja-JP" altLang="en-US" b="1" u="sng" dirty="0" smtClean="0">
                <a:solidFill>
                  <a:schemeClr val="accent3"/>
                </a:solidFill>
              </a:rPr>
              <a:t>大きなダイナミックレンジが表現できる！</a:t>
            </a:r>
            <a:r>
              <a:rPr kumimoji="1" lang="ja-JP" altLang="en-US" sz="2000" dirty="0" smtClean="0">
                <a:solidFill>
                  <a:schemeClr val="accent3"/>
                </a:solidFill>
              </a:rPr>
              <a:t> </a:t>
            </a:r>
            <a:r>
              <a:rPr kumimoji="1" lang="en-US" altLang="ja-JP" sz="2000" dirty="0" smtClean="0">
                <a:solidFill>
                  <a:schemeClr val="accent3"/>
                </a:solidFill>
              </a:rPr>
              <a:t>(</a:t>
            </a:r>
            <a:r>
              <a:rPr kumimoji="1" lang="ja-JP" altLang="en-US" sz="2000" dirty="0" smtClean="0">
                <a:solidFill>
                  <a:schemeClr val="accent3"/>
                </a:solidFill>
              </a:rPr>
              <a:t>メリット</a:t>
            </a:r>
            <a:r>
              <a:rPr kumimoji="1" lang="en-US" altLang="ja-JP" sz="2000" dirty="0" smtClean="0">
                <a:solidFill>
                  <a:schemeClr val="accent3"/>
                </a:solidFill>
              </a:rPr>
              <a:t>)</a:t>
            </a:r>
            <a:endParaRPr kumimoji="1" lang="en-US" altLang="ja-JP" dirty="0" smtClean="0">
              <a:solidFill>
                <a:schemeClr val="accent3"/>
              </a:solidFill>
            </a:endParaRPr>
          </a:p>
          <a:p>
            <a:pPr lvl="1"/>
            <a:r>
              <a:rPr kumimoji="1" lang="ja-JP" altLang="en-US" b="1" u="sng" dirty="0" smtClean="0">
                <a:solidFill>
                  <a:schemeClr val="accent5"/>
                </a:solidFill>
              </a:rPr>
              <a:t>データの量が増えてしまう！</a:t>
            </a:r>
            <a:r>
              <a:rPr kumimoji="1" lang="ja-JP" altLang="en-US" sz="2000" dirty="0" smtClean="0">
                <a:solidFill>
                  <a:schemeClr val="accent5"/>
                </a:solidFill>
              </a:rPr>
              <a:t> </a:t>
            </a:r>
            <a:r>
              <a:rPr kumimoji="1" lang="en-US" altLang="ja-JP" sz="2000" dirty="0" smtClean="0">
                <a:solidFill>
                  <a:schemeClr val="accent5"/>
                </a:solidFill>
              </a:rPr>
              <a:t>(</a:t>
            </a:r>
            <a:r>
              <a:rPr kumimoji="1" lang="ja-JP" altLang="en-US" sz="2000" dirty="0" smtClean="0">
                <a:solidFill>
                  <a:schemeClr val="accent5"/>
                </a:solidFill>
              </a:rPr>
              <a:t>デメリット</a:t>
            </a:r>
            <a:r>
              <a:rPr kumimoji="1" lang="en-US" altLang="ja-JP" sz="2000" dirty="0" smtClean="0">
                <a:solidFill>
                  <a:schemeClr val="accent5"/>
                </a:solidFill>
              </a:rPr>
              <a:t>)</a:t>
            </a:r>
            <a:endParaRPr kumimoji="1" lang="en-US" altLang="ja-JP" dirty="0" smtClean="0">
              <a:solidFill>
                <a:schemeClr val="accent5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sp>
        <p:nvSpPr>
          <p:cNvPr id="7" name="星 5 6"/>
          <p:cNvSpPr/>
          <p:nvPr/>
        </p:nvSpPr>
        <p:spPr>
          <a:xfrm>
            <a:off x="8786842" y="357166"/>
            <a:ext cx="285752" cy="285752"/>
          </a:xfrm>
          <a:prstGeom prst="star5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クオリティーを上げるには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 smtClean="0"/>
              <a:t>縦横で区切って、中間の値は捨ててしまうので、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デジタル化すると波形が変わる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では、できるだけ元の波形に近づけるには？</a:t>
            </a:r>
            <a:endParaRPr kumimoji="1" lang="en-US" altLang="ja-JP" sz="2400" dirty="0" smtClean="0"/>
          </a:p>
          <a:p>
            <a:r>
              <a:rPr kumimoji="1" lang="ja-JP" altLang="en-US" sz="2800" dirty="0" smtClean="0"/>
              <a:t>サンプリング周波数を　　　　する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量子化ビット数を　　　　する</a:t>
            </a:r>
            <a:endParaRPr kumimoji="1" lang="ja-JP" altLang="en-US" sz="28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 rot="5400000">
            <a:off x="3714744" y="514351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7"/>
          <p:cNvGrpSpPr/>
          <p:nvPr/>
        </p:nvGrpSpPr>
        <p:grpSpPr>
          <a:xfrm>
            <a:off x="4799566" y="4286256"/>
            <a:ext cx="3571900" cy="1785950"/>
            <a:chOff x="2143108" y="3857628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円弧 8"/>
            <p:cNvSpPr/>
            <p:nvPr/>
          </p:nvSpPr>
          <p:spPr>
            <a:xfrm>
              <a:off x="214310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弧 9"/>
            <p:cNvSpPr/>
            <p:nvPr/>
          </p:nvSpPr>
          <p:spPr>
            <a:xfrm rot="10800000">
              <a:off x="3571868" y="3857628"/>
              <a:ext cx="1428760" cy="1428760"/>
            </a:xfrm>
            <a:prstGeom prst="arc">
              <a:avLst>
                <a:gd name="adj1" fmla="val 10761782"/>
                <a:gd name="adj2" fmla="val 0"/>
              </a:avLst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4857752" y="4286256"/>
            <a:ext cx="3571900" cy="1785950"/>
            <a:chOff x="1214414" y="3214686"/>
            <a:chExt cx="2857520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2" name="グループ化 68"/>
            <p:cNvGrpSpPr/>
            <p:nvPr/>
          </p:nvGrpSpPr>
          <p:grpSpPr>
            <a:xfrm>
              <a:off x="1214414" y="3214686"/>
              <a:ext cx="1428760" cy="714380"/>
              <a:chOff x="1214414" y="3214686"/>
              <a:chExt cx="1428760" cy="714380"/>
            </a:xfrm>
          </p:grpSpPr>
          <p:grpSp>
            <p:nvGrpSpPr>
              <p:cNvPr id="32" name="グループ化 58"/>
              <p:cNvGrpSpPr/>
              <p:nvPr/>
            </p:nvGrpSpPr>
            <p:grpSpPr>
              <a:xfrm>
                <a:off x="1214414" y="3214686"/>
                <a:ext cx="714380" cy="714380"/>
                <a:chOff x="1214414" y="3214686"/>
                <a:chExt cx="714380" cy="714380"/>
              </a:xfrm>
            </p:grpSpPr>
            <p:cxnSp>
              <p:nvCxnSpPr>
                <p:cNvPr id="42" name="直線コネクタ 41"/>
                <p:cNvCxnSpPr/>
                <p:nvPr/>
              </p:nvCxnSpPr>
              <p:spPr>
                <a:xfrm rot="5400000" flipH="1" flipV="1">
                  <a:off x="1071538" y="3786190"/>
                  <a:ext cx="285752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42"/>
                <p:cNvCxnSpPr/>
                <p:nvPr/>
              </p:nvCxnSpPr>
              <p:spPr>
                <a:xfrm>
                  <a:off x="1214414" y="3643314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/>
                <p:cNvCxnSpPr/>
                <p:nvPr/>
              </p:nvCxnSpPr>
              <p:spPr>
                <a:xfrm rot="5400000" flipH="1" flipV="1">
                  <a:off x="1250133" y="3536157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/>
                <p:cNvCxnSpPr/>
                <p:nvPr/>
              </p:nvCxnSpPr>
              <p:spPr>
                <a:xfrm>
                  <a:off x="1357290" y="3429000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 rot="5400000" flipH="1" flipV="1">
                  <a:off x="1428728" y="3357562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コネクタ 46"/>
                <p:cNvCxnSpPr/>
                <p:nvPr/>
              </p:nvCxnSpPr>
              <p:spPr>
                <a:xfrm>
                  <a:off x="1500166" y="3286124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/>
                <p:cNvCxnSpPr/>
                <p:nvPr/>
              </p:nvCxnSpPr>
              <p:spPr>
                <a:xfrm rot="5400000" flipH="1" flipV="1">
                  <a:off x="1678761" y="3250405"/>
                  <a:ext cx="71438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コネクタ 48"/>
                <p:cNvCxnSpPr/>
                <p:nvPr/>
              </p:nvCxnSpPr>
              <p:spPr>
                <a:xfrm>
                  <a:off x="1714480" y="3214686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グループ化 59"/>
              <p:cNvGrpSpPr/>
              <p:nvPr/>
            </p:nvGrpSpPr>
            <p:grpSpPr>
              <a:xfrm flipH="1">
                <a:off x="1928794" y="3214686"/>
                <a:ext cx="714380" cy="714380"/>
                <a:chOff x="1214414" y="3214686"/>
                <a:chExt cx="714380" cy="714380"/>
              </a:xfrm>
            </p:grpSpPr>
            <p:cxnSp>
              <p:nvCxnSpPr>
                <p:cNvPr id="34" name="直線コネクタ 33"/>
                <p:cNvCxnSpPr/>
                <p:nvPr/>
              </p:nvCxnSpPr>
              <p:spPr>
                <a:xfrm rot="5400000" flipH="1" flipV="1">
                  <a:off x="1071538" y="3786190"/>
                  <a:ext cx="285752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コネクタ 34"/>
                <p:cNvCxnSpPr/>
                <p:nvPr/>
              </p:nvCxnSpPr>
              <p:spPr>
                <a:xfrm>
                  <a:off x="1214414" y="3643314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コネクタ 35"/>
                <p:cNvCxnSpPr/>
                <p:nvPr/>
              </p:nvCxnSpPr>
              <p:spPr>
                <a:xfrm rot="5400000" flipH="1" flipV="1">
                  <a:off x="1250133" y="3536157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/>
                <p:cNvCxnSpPr/>
                <p:nvPr/>
              </p:nvCxnSpPr>
              <p:spPr>
                <a:xfrm>
                  <a:off x="1357290" y="3429000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コネクタ 37"/>
                <p:cNvCxnSpPr/>
                <p:nvPr/>
              </p:nvCxnSpPr>
              <p:spPr>
                <a:xfrm rot="5400000" flipH="1" flipV="1">
                  <a:off x="1428728" y="3357562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/>
                <p:cNvCxnSpPr/>
                <p:nvPr/>
              </p:nvCxnSpPr>
              <p:spPr>
                <a:xfrm>
                  <a:off x="1500166" y="3286124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39"/>
                <p:cNvCxnSpPr/>
                <p:nvPr/>
              </p:nvCxnSpPr>
              <p:spPr>
                <a:xfrm rot="5400000" flipH="1" flipV="1">
                  <a:off x="1678761" y="3250405"/>
                  <a:ext cx="71438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コネクタ 40"/>
                <p:cNvCxnSpPr/>
                <p:nvPr/>
              </p:nvCxnSpPr>
              <p:spPr>
                <a:xfrm>
                  <a:off x="1714480" y="3214686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グループ化 69"/>
            <p:cNvGrpSpPr/>
            <p:nvPr/>
          </p:nvGrpSpPr>
          <p:grpSpPr>
            <a:xfrm flipV="1">
              <a:off x="2643174" y="3929066"/>
              <a:ext cx="1428760" cy="714380"/>
              <a:chOff x="1214414" y="3214686"/>
              <a:chExt cx="1428760" cy="714380"/>
            </a:xfrm>
          </p:grpSpPr>
          <p:grpSp>
            <p:nvGrpSpPr>
              <p:cNvPr id="14" name="グループ化 70"/>
              <p:cNvGrpSpPr/>
              <p:nvPr/>
            </p:nvGrpSpPr>
            <p:grpSpPr>
              <a:xfrm>
                <a:off x="1214414" y="3214686"/>
                <a:ext cx="714380" cy="714380"/>
                <a:chOff x="1214414" y="3214686"/>
                <a:chExt cx="714380" cy="714380"/>
              </a:xfrm>
            </p:grpSpPr>
            <p:cxnSp>
              <p:nvCxnSpPr>
                <p:cNvPr id="24" name="直線コネクタ 23"/>
                <p:cNvCxnSpPr/>
                <p:nvPr/>
              </p:nvCxnSpPr>
              <p:spPr>
                <a:xfrm rot="5400000" flipH="1" flipV="1">
                  <a:off x="1071538" y="3786190"/>
                  <a:ext cx="285752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コネクタ 24"/>
                <p:cNvCxnSpPr/>
                <p:nvPr/>
              </p:nvCxnSpPr>
              <p:spPr>
                <a:xfrm>
                  <a:off x="1214414" y="3643314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コネクタ 25"/>
                <p:cNvCxnSpPr/>
                <p:nvPr/>
              </p:nvCxnSpPr>
              <p:spPr>
                <a:xfrm rot="5400000" flipH="1" flipV="1">
                  <a:off x="1250133" y="3536157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/>
                <p:cNvCxnSpPr/>
                <p:nvPr/>
              </p:nvCxnSpPr>
              <p:spPr>
                <a:xfrm>
                  <a:off x="1357290" y="3429000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コネクタ 27"/>
                <p:cNvCxnSpPr/>
                <p:nvPr/>
              </p:nvCxnSpPr>
              <p:spPr>
                <a:xfrm rot="5400000" flipH="1" flipV="1">
                  <a:off x="1428728" y="3357562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28"/>
                <p:cNvCxnSpPr/>
                <p:nvPr/>
              </p:nvCxnSpPr>
              <p:spPr>
                <a:xfrm>
                  <a:off x="1500166" y="3286124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コネクタ 29"/>
                <p:cNvCxnSpPr/>
                <p:nvPr/>
              </p:nvCxnSpPr>
              <p:spPr>
                <a:xfrm rot="5400000" flipH="1" flipV="1">
                  <a:off x="1678761" y="3250405"/>
                  <a:ext cx="71438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30"/>
                <p:cNvCxnSpPr/>
                <p:nvPr/>
              </p:nvCxnSpPr>
              <p:spPr>
                <a:xfrm>
                  <a:off x="1714480" y="3214686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グループ化 71"/>
              <p:cNvGrpSpPr/>
              <p:nvPr/>
            </p:nvGrpSpPr>
            <p:grpSpPr>
              <a:xfrm flipH="1">
                <a:off x="1928794" y="3214686"/>
                <a:ext cx="714380" cy="714380"/>
                <a:chOff x="1214414" y="3214686"/>
                <a:chExt cx="714380" cy="714380"/>
              </a:xfrm>
            </p:grpSpPr>
            <p:cxnSp>
              <p:nvCxnSpPr>
                <p:cNvPr id="16" name="直線コネクタ 15"/>
                <p:cNvCxnSpPr/>
                <p:nvPr/>
              </p:nvCxnSpPr>
              <p:spPr>
                <a:xfrm rot="5400000" flipH="1" flipV="1">
                  <a:off x="1071538" y="3786190"/>
                  <a:ext cx="285752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コネクタ 16"/>
                <p:cNvCxnSpPr/>
                <p:nvPr/>
              </p:nvCxnSpPr>
              <p:spPr>
                <a:xfrm>
                  <a:off x="1214414" y="3643314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コネクタ 17"/>
                <p:cNvCxnSpPr/>
                <p:nvPr/>
              </p:nvCxnSpPr>
              <p:spPr>
                <a:xfrm rot="5400000" flipH="1" flipV="1">
                  <a:off x="1250133" y="3536157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コネクタ 18"/>
                <p:cNvCxnSpPr/>
                <p:nvPr/>
              </p:nvCxnSpPr>
              <p:spPr>
                <a:xfrm>
                  <a:off x="1357290" y="3429000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/>
                <p:cNvCxnSpPr/>
                <p:nvPr/>
              </p:nvCxnSpPr>
              <p:spPr>
                <a:xfrm rot="5400000" flipH="1" flipV="1">
                  <a:off x="1428728" y="3357562"/>
                  <a:ext cx="142876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コネクタ 20"/>
                <p:cNvCxnSpPr/>
                <p:nvPr/>
              </p:nvCxnSpPr>
              <p:spPr>
                <a:xfrm>
                  <a:off x="1500166" y="3286124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21"/>
                <p:cNvCxnSpPr/>
                <p:nvPr/>
              </p:nvCxnSpPr>
              <p:spPr>
                <a:xfrm rot="5400000" flipH="1" flipV="1">
                  <a:off x="1678761" y="3250405"/>
                  <a:ext cx="71438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/>
                <p:cNvCxnSpPr/>
                <p:nvPr/>
              </p:nvCxnSpPr>
              <p:spPr>
                <a:xfrm>
                  <a:off x="1714480" y="3214686"/>
                  <a:ext cx="214314" cy="0"/>
                </a:xfrm>
                <a:prstGeom prst="line">
                  <a:avLst/>
                </a:prstGeom>
                <a:ln w="38100" cap="sq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0" name="直線コネクタ 49"/>
          <p:cNvCxnSpPr/>
          <p:nvPr/>
        </p:nvCxnSpPr>
        <p:spPr>
          <a:xfrm rot="5400000">
            <a:off x="3902554" y="514351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rot="5400000">
            <a:off x="4071934" y="514351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rot="5400000">
            <a:off x="4357686" y="514351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rot="5400000">
            <a:off x="4572000" y="514351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rot="5400000">
            <a:off x="4857752" y="514351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rot="5400000">
            <a:off x="5143504" y="514351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rot="5400000">
            <a:off x="5357818" y="514351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rot="5400000">
            <a:off x="5500694" y="514351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rot="5400000">
            <a:off x="5688503" y="514351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rot="5400000">
            <a:off x="5857883" y="514351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rot="5400000">
            <a:off x="6143635" y="514351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rot="5400000">
            <a:off x="6357949" y="514351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rot="5400000">
            <a:off x="6643701" y="514351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rot="5400000">
            <a:off x="6929453" y="514351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rot="5400000">
            <a:off x="7143767" y="514351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rot="5400000">
            <a:off x="7286643" y="5143512"/>
            <a:ext cx="2286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4572000" y="4286256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4572000" y="4429132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4572000" y="4572008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4572000" y="4786322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4572000" y="5000636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4572000" y="5143512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4572000" y="5286388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4572000" y="5572140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4572000" y="5786454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4572000" y="5929330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4572000" y="6072206"/>
            <a:ext cx="4143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4572000" y="3000372"/>
            <a:ext cx="1285884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ja-JP" altLang="en-US" sz="2800" b="1" u="sng" dirty="0" smtClean="0">
                <a:solidFill>
                  <a:schemeClr val="accent2"/>
                </a:solidFill>
              </a:rPr>
              <a:t>大きく</a:t>
            </a:r>
            <a:endParaRPr kumimoji="1" lang="ja-JP" altLang="en-US" sz="2800" u="sng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3857620" y="3571876"/>
            <a:ext cx="1285884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ja-JP" altLang="en-US" sz="2800" b="1" u="sng" dirty="0" smtClean="0">
                <a:solidFill>
                  <a:schemeClr val="accent2"/>
                </a:solidFill>
              </a:rPr>
              <a:t>大きく</a:t>
            </a:r>
            <a:endParaRPr kumimoji="1" lang="ja-JP" altLang="en-US" sz="2800" u="sng" dirty="0"/>
          </a:p>
        </p:txBody>
      </p:sp>
      <p:sp>
        <p:nvSpPr>
          <p:cNvPr id="81" name="下矢印 80"/>
          <p:cNvSpPr/>
          <p:nvPr/>
        </p:nvSpPr>
        <p:spPr>
          <a:xfrm>
            <a:off x="2603418" y="4260843"/>
            <a:ext cx="500066" cy="500066"/>
          </a:xfrm>
          <a:prstGeom prst="downArrow">
            <a:avLst/>
          </a:prstGeom>
          <a:solidFill>
            <a:schemeClr val="accent2">
              <a:alpha val="78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00000"/>
            </a:lightRig>
          </a:scene3d>
          <a:sp3d contourW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981670" y="4832347"/>
            <a:ext cx="3733206" cy="95410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ja-JP" altLang="en-US" sz="2800" b="1" u="sng" dirty="0" smtClean="0">
                <a:solidFill>
                  <a:schemeClr val="accent2"/>
                </a:solidFill>
              </a:rPr>
              <a:t>より原音に忠実に、</a:t>
            </a:r>
            <a:r>
              <a:rPr lang="en-US" altLang="ja-JP" sz="2800" b="1" u="sng" dirty="0" smtClean="0">
                <a:solidFill>
                  <a:schemeClr val="accent2"/>
                </a:solidFill>
              </a:rPr>
              <a:t/>
            </a:r>
            <a:br>
              <a:rPr lang="en-US" altLang="ja-JP" sz="2800" b="1" u="sng" dirty="0" smtClean="0">
                <a:solidFill>
                  <a:schemeClr val="accent2"/>
                </a:solidFill>
              </a:rPr>
            </a:br>
            <a:r>
              <a:rPr lang="ja-JP" altLang="en-US" sz="2800" b="1" u="sng" dirty="0" smtClean="0">
                <a:solidFill>
                  <a:schemeClr val="accent2"/>
                </a:solidFill>
              </a:rPr>
              <a:t>高品質にデジタル化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1" grpId="0" animBg="1"/>
      <p:bldP spid="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DAW </a:t>
            </a:r>
            <a:r>
              <a:rPr kumimoji="1" lang="en-US" altLang="ja-JP" sz="2400" dirty="0" smtClean="0"/>
              <a:t>(Digital Audio Workstation)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ja-JP" altLang="en-US" dirty="0" smtClean="0"/>
              <a:t>デジタルでオーディオの録音、編集、ミキシングなど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一連の作業が出来る様に構成された一体型のシステム。</a:t>
            </a:r>
            <a:endParaRPr lang="en-US" altLang="ja-JP" dirty="0" smtClean="0"/>
          </a:p>
          <a:p>
            <a:r>
              <a:rPr kumimoji="1" lang="ja-JP" altLang="en-US" dirty="0" smtClean="0"/>
              <a:t>コンピュータに専用のハードウェアを接続し、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専用のソフトウェアを実行して使用する。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オーディオ処理を専用の</a:t>
            </a:r>
            <a:r>
              <a:rPr kumimoji="1" lang="en-US" altLang="ja-JP" dirty="0" smtClean="0"/>
              <a:t>DSP</a:t>
            </a:r>
            <a:r>
              <a:rPr kumimoji="1" lang="ja-JP" altLang="en-US" dirty="0" smtClean="0"/>
              <a:t>ボードで行うものと、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コンピュータ上で行うものがある。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前者の例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ProTools</a:t>
            </a:r>
            <a:r>
              <a:rPr lang="en-US" altLang="ja-JP" dirty="0" smtClean="0"/>
              <a:t> HD, </a:t>
            </a:r>
            <a:r>
              <a:rPr lang="en-US" altLang="ja-JP" dirty="0" err="1" smtClean="0"/>
              <a:t>Fairlight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後者の例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/>
              <a:t>Nuendo</a:t>
            </a:r>
            <a:r>
              <a:rPr kumimoji="1" lang="en-US" altLang="ja-JP" dirty="0" smtClean="0"/>
              <a:t>, Logic, </a:t>
            </a:r>
            <a:r>
              <a:rPr kumimoji="1" lang="en-US" altLang="ja-JP" dirty="0" err="1" smtClean="0"/>
              <a:t>ProTools</a:t>
            </a:r>
            <a:r>
              <a:rPr kumimoji="1" lang="en-US" altLang="ja-JP" dirty="0" smtClean="0"/>
              <a:t> LE, SONAR, Live</a:t>
            </a:r>
          </a:p>
          <a:p>
            <a:r>
              <a:rPr lang="en-US" altLang="ja-JP" dirty="0" smtClean="0"/>
              <a:t>DAW</a:t>
            </a:r>
            <a:r>
              <a:rPr lang="ja-JP" altLang="en-US" dirty="0" err="1" smtClean="0"/>
              <a:t>で</a:t>
            </a:r>
            <a:r>
              <a:rPr lang="ja-JP" altLang="en-US" dirty="0" smtClean="0"/>
              <a:t>できること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オーディオの録音、編集、ミキシング、マスタリング、</a:t>
            </a:r>
            <a:r>
              <a:rPr kumimoji="1" lang="en-US" altLang="ja-JP" dirty="0" smtClean="0"/>
              <a:t>MIDI</a:t>
            </a:r>
            <a:r>
              <a:rPr kumimoji="1" lang="ja-JP" altLang="en-US" dirty="0" smtClean="0"/>
              <a:t>の打ち込み、プリプロダクション、音響効果</a:t>
            </a:r>
            <a:r>
              <a:rPr lang="ja-JP" altLang="en-US" dirty="0" smtClean="0"/>
              <a:t>制作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/>
              <a:t>MA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… </a:t>
            </a:r>
            <a:r>
              <a:rPr lang="ja-JP" altLang="en-US" dirty="0" smtClean="0"/>
              <a:t>など、音楽制作・音響制作における一連の作業が可能。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  <p:sp>
        <p:nvSpPr>
          <p:cNvPr id="7" name="星 5 6"/>
          <p:cNvSpPr/>
          <p:nvPr/>
        </p:nvSpPr>
        <p:spPr>
          <a:xfrm>
            <a:off x="8786842" y="357166"/>
            <a:ext cx="285752" cy="285752"/>
          </a:xfrm>
          <a:prstGeom prst="star5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オーディオと</a:t>
            </a:r>
            <a:r>
              <a:rPr kumimoji="1" lang="en-US" altLang="ja-JP" dirty="0" smtClean="0"/>
              <a:t>MIDI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b="1" u="sng" dirty="0" smtClean="0">
                <a:solidFill>
                  <a:schemeClr val="accent2"/>
                </a:solidFill>
              </a:rPr>
              <a:t>オーディオ</a:t>
            </a:r>
            <a:r>
              <a:rPr lang="ja-JP" altLang="en-US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smtClean="0">
                <a:solidFill>
                  <a:schemeClr val="accent5"/>
                </a:solidFill>
              </a:rPr>
              <a:t>(Audio)</a:t>
            </a:r>
            <a:endParaRPr lang="en-US" altLang="ja-JP" dirty="0" smtClean="0">
              <a:solidFill>
                <a:schemeClr val="accent5"/>
              </a:solidFill>
            </a:endParaRPr>
          </a:p>
          <a:p>
            <a:pPr lvl="1"/>
            <a:r>
              <a:rPr lang="ja-JP" altLang="en-US" dirty="0" smtClean="0"/>
              <a:t>音声信号 </a:t>
            </a:r>
            <a:r>
              <a:rPr lang="en-US" altLang="ja-JP" dirty="0" smtClean="0"/>
              <a:t>(CD</a:t>
            </a:r>
            <a:r>
              <a:rPr lang="ja-JP" altLang="en-US" dirty="0" smtClean="0"/>
              <a:t>のイメージ</a:t>
            </a:r>
            <a:r>
              <a:rPr lang="en-US" altLang="ja-JP" dirty="0" smtClean="0"/>
              <a:t>)</a:t>
            </a:r>
          </a:p>
          <a:p>
            <a:pPr lvl="1"/>
            <a:endParaRPr kumimoji="1" lang="en-US" altLang="ja-JP" sz="1600" dirty="0" smtClean="0"/>
          </a:p>
          <a:p>
            <a:r>
              <a:rPr lang="en-US" altLang="ja-JP" b="1" u="sng" dirty="0" smtClean="0">
                <a:solidFill>
                  <a:schemeClr val="accent2"/>
                </a:solidFill>
              </a:rPr>
              <a:t>MIDI</a:t>
            </a:r>
            <a:r>
              <a:rPr lang="en-US" altLang="ja-JP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smtClean="0">
                <a:solidFill>
                  <a:schemeClr val="accent5"/>
                </a:solidFill>
              </a:rPr>
              <a:t>(Musical Instrument Digital Interface)</a:t>
            </a:r>
            <a:endParaRPr lang="en-US" altLang="ja-JP" dirty="0" smtClean="0">
              <a:solidFill>
                <a:schemeClr val="accent5"/>
              </a:solidFill>
            </a:endParaRPr>
          </a:p>
          <a:p>
            <a:pPr lvl="1"/>
            <a:r>
              <a:rPr kumimoji="1" lang="ja-JP" altLang="en-US" dirty="0" smtClean="0"/>
              <a:t>演奏情報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楽譜のイメージ</a:t>
            </a:r>
            <a:r>
              <a:rPr kumimoji="1" lang="en-US" altLang="ja-JP" dirty="0" smtClean="0"/>
              <a:t>)</a:t>
            </a:r>
          </a:p>
          <a:p>
            <a:pPr lvl="1"/>
            <a:r>
              <a:rPr kumimoji="1" lang="ja-JP" altLang="en-US" dirty="0" smtClean="0"/>
              <a:t>いつ、どの高さの音を出す、</a:t>
            </a:r>
            <a:r>
              <a:rPr lang="ja-JP" altLang="en-US" dirty="0" smtClean="0"/>
              <a:t>長さは○ ○ 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強さは○ ○ 、音色は○ ○ の音で、</a:t>
            </a:r>
            <a:r>
              <a:rPr kumimoji="1" lang="en-US" altLang="ja-JP" dirty="0" smtClean="0"/>
              <a:t>……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オーディオと</a:t>
            </a:r>
            <a:r>
              <a:rPr kumimoji="1" lang="en-US" altLang="ja-JP" dirty="0" smtClean="0"/>
              <a:t>MIDI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/>
              <a:t>DAW (</a:t>
            </a:r>
            <a:r>
              <a:rPr kumimoji="1" lang="en-US" altLang="ja-JP" sz="2400" dirty="0" err="1" smtClean="0"/>
              <a:t>Cubase</a:t>
            </a:r>
            <a:r>
              <a:rPr kumimoji="1" lang="ja-JP" altLang="en-US" sz="2400" dirty="0" smtClean="0"/>
              <a:t>とか</a:t>
            </a:r>
            <a:r>
              <a:rPr kumimoji="1" lang="en-US" altLang="ja-JP" sz="2400" dirty="0" smtClean="0"/>
              <a:t>) </a:t>
            </a:r>
            <a:r>
              <a:rPr kumimoji="1" lang="ja-JP" altLang="en-US" sz="2400" dirty="0" smtClean="0"/>
              <a:t>で、</a:t>
            </a:r>
            <a:endParaRPr lang="en-US" altLang="ja-JP" sz="2400" dirty="0" smtClean="0"/>
          </a:p>
          <a:p>
            <a:endParaRPr lang="en-US" altLang="ja-JP" sz="2000" dirty="0" smtClean="0"/>
          </a:p>
          <a:p>
            <a:r>
              <a:rPr kumimoji="1" lang="ja-JP" altLang="en-US" sz="2800" dirty="0" smtClean="0"/>
              <a:t>ミキサーからマイクの音を録音するときは、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				</a:t>
            </a:r>
            <a:r>
              <a:rPr lang="ja-JP" altLang="en-US" sz="2800" dirty="0" smtClean="0"/>
              <a:t>トラックを作る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打ち込みをして音源を鳴らすときは、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					</a:t>
            </a:r>
            <a:r>
              <a:rPr kumimoji="1" lang="ja-JP" altLang="en-US" sz="2800" dirty="0" smtClean="0"/>
              <a:t>トラックを作る</a:t>
            </a:r>
            <a:endParaRPr kumimoji="1" lang="en-US" altLang="ja-JP" sz="28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27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43240" y="3000372"/>
            <a:ext cx="2000264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ja-JP" altLang="en-US" sz="2800" b="1" u="sng" dirty="0" smtClean="0">
                <a:solidFill>
                  <a:schemeClr val="accent2"/>
                </a:solidFill>
              </a:rPr>
              <a:t>オーディオ</a:t>
            </a:r>
            <a:endParaRPr kumimoji="1" lang="ja-JP" altLang="en-US" sz="2800" b="1" u="sng" dirty="0">
              <a:solidFill>
                <a:schemeClr val="accent2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43240" y="4000504"/>
            <a:ext cx="2000264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ja-JP" sz="2800" b="1" u="sng" dirty="0" smtClean="0">
                <a:solidFill>
                  <a:schemeClr val="accent2"/>
                </a:solidFill>
              </a:rPr>
              <a:t>MIDI</a:t>
            </a:r>
            <a:endParaRPr kumimoji="1" lang="ja-JP" altLang="en-US" sz="2800" b="1" u="sng" dirty="0">
              <a:solidFill>
                <a:schemeClr val="accent2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00100" y="5072074"/>
            <a:ext cx="6647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ついでに、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Cubase</a:t>
            </a:r>
            <a:r>
              <a:rPr kumimoji="1" lang="en-US" altLang="ja-JP" dirty="0" smtClean="0"/>
              <a:t> 4)	</a:t>
            </a:r>
            <a:r>
              <a:rPr kumimoji="1" lang="en-US" altLang="ja-JP" dirty="0" err="1" smtClean="0"/>
              <a:t>VSTi</a:t>
            </a:r>
            <a:r>
              <a:rPr kumimoji="1" lang="en-US" altLang="ja-JP" dirty="0" smtClean="0"/>
              <a:t> (</a:t>
            </a:r>
            <a:r>
              <a:rPr kumimoji="1" lang="ja-JP" altLang="en-US" dirty="0" smtClean="0"/>
              <a:t>ソフトシンセ</a:t>
            </a:r>
            <a:r>
              <a:rPr kumimoji="1" lang="en-US" altLang="ja-JP" dirty="0" smtClean="0"/>
              <a:t>) </a:t>
            </a:r>
            <a:r>
              <a:rPr lang="ja-JP" altLang="en-US" dirty="0" smtClean="0"/>
              <a:t>で打ち込むときは、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</a:t>
            </a:r>
            <a:r>
              <a:rPr lang="ja-JP" altLang="en-US" dirty="0" smtClean="0"/>
              <a:t>インストゥルメントトラックを使うと便利！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オーディオと</a:t>
            </a:r>
            <a:r>
              <a:rPr kumimoji="1" lang="en-US" altLang="ja-JP" dirty="0" smtClean="0"/>
              <a:t>MIDI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 smtClean="0"/>
              <a:t>キーボードから結線するとき、</a:t>
            </a:r>
            <a:endParaRPr lang="en-US" altLang="ja-JP" sz="2400" dirty="0" smtClean="0"/>
          </a:p>
          <a:p>
            <a:endParaRPr lang="en-US" altLang="ja-JP" sz="2000" dirty="0" smtClean="0"/>
          </a:p>
          <a:p>
            <a:r>
              <a:rPr kumimoji="1" lang="ja-JP" altLang="en-US" sz="2800" dirty="0" smtClean="0"/>
              <a:t>キーボードの音を録音するときは、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				</a:t>
            </a:r>
            <a:r>
              <a:rPr lang="ja-JP" altLang="en-US" sz="2800" dirty="0" smtClean="0"/>
              <a:t>ケーブルでつなぐ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キーボードを弾いて別の音源を鳴らすときは、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					</a:t>
            </a:r>
            <a:r>
              <a:rPr kumimoji="1" lang="ja-JP" altLang="en-US" sz="2800" dirty="0" smtClean="0"/>
              <a:t>ケーブルでつなぐ</a:t>
            </a:r>
            <a:endParaRPr kumimoji="1" lang="en-US" altLang="ja-JP" sz="28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28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43240" y="3000372"/>
            <a:ext cx="2000264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ja-JP" altLang="en-US" sz="2800" b="1" u="sng" dirty="0" smtClean="0">
                <a:solidFill>
                  <a:schemeClr val="accent2"/>
                </a:solidFill>
              </a:rPr>
              <a:t>オーディオ</a:t>
            </a:r>
            <a:endParaRPr kumimoji="1" lang="ja-JP" altLang="en-US" sz="2800" b="1" u="sng" dirty="0">
              <a:solidFill>
                <a:schemeClr val="accent2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43240" y="4000504"/>
            <a:ext cx="2000264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ja-JP" sz="2800" b="1" u="sng" dirty="0" smtClean="0">
                <a:solidFill>
                  <a:schemeClr val="accent2"/>
                </a:solidFill>
              </a:rPr>
              <a:t>MIDI</a:t>
            </a:r>
            <a:endParaRPr kumimoji="1" lang="ja-JP" altLang="en-US" sz="2800" b="1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S-Room</a:t>
            </a:r>
            <a:r>
              <a:rPr kumimoji="1" lang="ja-JP" altLang="en-US" dirty="0" smtClean="0"/>
              <a:t>の音の流れ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411147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2400" dirty="0" smtClean="0"/>
              <a:t>オーディオインターフェースは、</a:t>
            </a:r>
            <a:r>
              <a:rPr kumimoji="1" lang="en-US" altLang="ja-JP" sz="2400" dirty="0" smtClean="0"/>
              <a:t>PC</a:t>
            </a:r>
            <a:r>
              <a:rPr kumimoji="1" lang="ja-JP" altLang="en-US" sz="2400" dirty="0" smtClean="0"/>
              <a:t>の音の入口と出口！</a:t>
            </a:r>
            <a:endParaRPr kumimoji="1"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29</a:t>
            </a:fld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071538" y="2071678"/>
            <a:ext cx="1214446" cy="2928958"/>
          </a:xfrm>
          <a:prstGeom prst="rect">
            <a:avLst/>
          </a:prstGeom>
          <a:solidFill>
            <a:schemeClr val="accent4">
              <a:tint val="100000"/>
              <a:alpha val="9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PC</a:t>
            </a:r>
            <a:endParaRPr kumimoji="1"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3071802" y="3071810"/>
            <a:ext cx="2428892" cy="857256"/>
          </a:xfrm>
          <a:prstGeom prst="rect">
            <a:avLst/>
          </a:prstGeom>
          <a:solidFill>
            <a:schemeClr val="accent3">
              <a:alpha val="9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オーディオ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ja-JP" altLang="en-US" sz="2000" dirty="0" smtClean="0"/>
              <a:t>インターフェース</a:t>
            </a:r>
            <a:endParaRPr kumimoji="1" lang="ja-JP" altLang="en-US"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6286512" y="3071810"/>
            <a:ext cx="1714512" cy="857256"/>
          </a:xfrm>
          <a:prstGeom prst="rect">
            <a:avLst/>
          </a:prstGeom>
          <a:solidFill>
            <a:schemeClr val="accent5">
              <a:alpha val="9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卓</a:t>
            </a:r>
            <a:endParaRPr kumimoji="1" lang="ja-JP" altLang="en-US" sz="28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786578" y="1928802"/>
            <a:ext cx="1214446" cy="500066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音源</a:t>
            </a:r>
            <a:endParaRPr kumimoji="1"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4429124" y="1928802"/>
            <a:ext cx="1928826" cy="500066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キーボード</a:t>
            </a:r>
            <a:endParaRPr kumimoji="1"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6170932" y="4429132"/>
            <a:ext cx="1928826" cy="500066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ヘッドフォン</a:t>
            </a:r>
            <a:endParaRPr kumimoji="1" lang="ja-JP" altLang="en-US" sz="2000" dirty="0"/>
          </a:p>
        </p:txBody>
      </p:sp>
      <p:cxnSp>
        <p:nvCxnSpPr>
          <p:cNvPr id="22" name="直線矢印コネクタ 21"/>
          <p:cNvCxnSpPr/>
          <p:nvPr/>
        </p:nvCxnSpPr>
        <p:spPr>
          <a:xfrm rot="5400000">
            <a:off x="7037405" y="2749545"/>
            <a:ext cx="642942" cy="1588"/>
          </a:xfrm>
          <a:prstGeom prst="straightConnector1">
            <a:avLst/>
          </a:prstGeom>
          <a:ln w="38100">
            <a:solidFill>
              <a:schemeClr val="tx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5429256" y="2428868"/>
            <a:ext cx="1500198" cy="571504"/>
          </a:xfrm>
          <a:prstGeom prst="straightConnector1">
            <a:avLst/>
          </a:prstGeom>
          <a:ln w="38100">
            <a:solidFill>
              <a:schemeClr val="tx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rot="10800000">
            <a:off x="5500694" y="3357562"/>
            <a:ext cx="785818" cy="1588"/>
          </a:xfrm>
          <a:prstGeom prst="straightConnector1">
            <a:avLst/>
          </a:prstGeom>
          <a:ln w="38100">
            <a:solidFill>
              <a:schemeClr val="tx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10800000">
            <a:off x="2285984" y="3357562"/>
            <a:ext cx="785818" cy="1588"/>
          </a:xfrm>
          <a:prstGeom prst="straightConnector1">
            <a:avLst/>
          </a:prstGeom>
          <a:ln w="38100">
            <a:solidFill>
              <a:schemeClr val="tx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rot="10800000" flipH="1">
            <a:off x="2285984" y="3643314"/>
            <a:ext cx="785818" cy="1588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rot="10800000" flipH="1">
            <a:off x="5500694" y="3643314"/>
            <a:ext cx="785818" cy="1588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endCxn id="13" idx="0"/>
          </p:cNvCxnSpPr>
          <p:nvPr/>
        </p:nvCxnSpPr>
        <p:spPr>
          <a:xfrm rot="5400000">
            <a:off x="6890318" y="4175682"/>
            <a:ext cx="498478" cy="8423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1428728" y="2500306"/>
            <a:ext cx="928694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DAW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アドバンの音響の機材たち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u="sng" dirty="0" smtClean="0">
                <a:solidFill>
                  <a:schemeClr val="accent2"/>
                </a:solidFill>
              </a:rPr>
              <a:t>ミキサー</a:t>
            </a:r>
            <a:r>
              <a:rPr kumimoji="1" lang="ja-JP" altLang="en-US" sz="2400" dirty="0" smtClean="0">
                <a:solidFill>
                  <a:schemeClr val="accent5"/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accent5"/>
                </a:solidFill>
              </a:rPr>
              <a:t>(</a:t>
            </a:r>
            <a:r>
              <a:rPr kumimoji="1" lang="ja-JP" altLang="en-US" sz="2400" dirty="0" smtClean="0">
                <a:solidFill>
                  <a:schemeClr val="accent5"/>
                </a:solidFill>
              </a:rPr>
              <a:t>卓</a:t>
            </a:r>
            <a:r>
              <a:rPr lang="en-US" altLang="ja-JP" sz="2400" dirty="0" smtClean="0">
                <a:solidFill>
                  <a:schemeClr val="accent5"/>
                </a:solidFill>
              </a:rPr>
              <a:t> / Mixer, Console</a:t>
            </a:r>
            <a:r>
              <a:rPr kumimoji="1" lang="en-US" altLang="ja-JP" sz="2400" dirty="0" smtClean="0">
                <a:solidFill>
                  <a:schemeClr val="accent5"/>
                </a:solidFill>
              </a:rPr>
              <a:t>)</a:t>
            </a:r>
          </a:p>
          <a:p>
            <a:pPr lvl="1"/>
            <a:r>
              <a:rPr kumimoji="1" lang="ja-JP" altLang="en-US" dirty="0" smtClean="0"/>
              <a:t>マイクとか</a:t>
            </a:r>
            <a:r>
              <a:rPr kumimoji="1" lang="en-US" altLang="ja-JP" dirty="0" smtClean="0"/>
              <a:t>CD</a:t>
            </a:r>
            <a:r>
              <a:rPr kumimoji="1" lang="ja-JP" altLang="en-US" dirty="0" smtClean="0"/>
              <a:t>とか、いろいろな音を</a:t>
            </a:r>
            <a:r>
              <a:rPr kumimoji="1" lang="en-US" altLang="ja-JP" dirty="0" smtClean="0"/>
              <a:t>Mix</a:t>
            </a:r>
            <a:r>
              <a:rPr kumimoji="1" lang="ja-JP" altLang="en-US" dirty="0" smtClean="0"/>
              <a:t>する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で、メインとかモニターとかいろいろなスピーカーに</a:t>
            </a:r>
            <a:r>
              <a:rPr kumimoji="1" lang="en-US" altLang="ja-JP" dirty="0" smtClean="0"/>
              <a:t>Mix</a:t>
            </a:r>
            <a:r>
              <a:rPr kumimoji="1" lang="ja-JP" altLang="en-US" dirty="0" smtClean="0"/>
              <a:t>した音を送る</a:t>
            </a:r>
            <a:endParaRPr kumimoji="1" lang="en-US" altLang="ja-JP" dirty="0" smtClean="0"/>
          </a:p>
          <a:p>
            <a:r>
              <a:rPr lang="ja-JP" altLang="en-US" b="1" u="sng" dirty="0" smtClean="0">
                <a:solidFill>
                  <a:schemeClr val="accent2"/>
                </a:solidFill>
              </a:rPr>
              <a:t>マイク</a:t>
            </a:r>
            <a:r>
              <a:rPr lang="ja-JP" altLang="en-US" sz="2400" dirty="0" smtClean="0">
                <a:solidFill>
                  <a:schemeClr val="accent5"/>
                </a:solidFill>
              </a:rPr>
              <a:t> </a:t>
            </a:r>
            <a:r>
              <a:rPr lang="en-US" altLang="ja-JP" sz="2400" dirty="0" smtClean="0">
                <a:solidFill>
                  <a:schemeClr val="accent5"/>
                </a:solidFill>
              </a:rPr>
              <a:t>(</a:t>
            </a:r>
            <a:r>
              <a:rPr lang="ja-JP" altLang="en-US" sz="2400" dirty="0" smtClean="0">
                <a:solidFill>
                  <a:schemeClr val="accent5"/>
                </a:solidFill>
              </a:rPr>
              <a:t>マイクロフォン </a:t>
            </a:r>
            <a:r>
              <a:rPr lang="en-US" altLang="ja-JP" sz="2400" dirty="0" smtClean="0">
                <a:solidFill>
                  <a:schemeClr val="accent5"/>
                </a:solidFill>
              </a:rPr>
              <a:t>/ Microphone)</a:t>
            </a:r>
            <a:endParaRPr lang="en-US" altLang="ja-JP" dirty="0" smtClean="0">
              <a:solidFill>
                <a:schemeClr val="accent5"/>
              </a:solidFill>
            </a:endParaRPr>
          </a:p>
          <a:p>
            <a:pPr lvl="1"/>
            <a:r>
              <a:rPr kumimoji="1" lang="ja-JP" altLang="en-US" dirty="0" smtClean="0"/>
              <a:t>音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空気の振動</a:t>
            </a:r>
            <a:r>
              <a:rPr kumimoji="1" lang="en-US" altLang="ja-JP" dirty="0" smtClean="0"/>
              <a:t>) </a:t>
            </a:r>
            <a:r>
              <a:rPr kumimoji="1" lang="ja-JP" altLang="en-US" dirty="0" smtClean="0"/>
              <a:t>を電気信号に変える。音の入口。</a:t>
            </a:r>
            <a:endParaRPr kumimoji="1" lang="en-US" altLang="ja-JP" dirty="0" smtClean="0"/>
          </a:p>
          <a:p>
            <a:r>
              <a:rPr lang="ja-JP" altLang="en-US" b="1" u="sng" dirty="0" smtClean="0">
                <a:solidFill>
                  <a:schemeClr val="accent2"/>
                </a:solidFill>
              </a:rPr>
              <a:t>ダイレクトボックス</a:t>
            </a:r>
            <a:r>
              <a:rPr lang="ja-JP" altLang="en-US" sz="2400" dirty="0" smtClean="0">
                <a:solidFill>
                  <a:schemeClr val="accent5"/>
                </a:solidFill>
              </a:rPr>
              <a:t> </a:t>
            </a:r>
            <a:r>
              <a:rPr lang="en-US" altLang="ja-JP" sz="2400" dirty="0" smtClean="0">
                <a:solidFill>
                  <a:schemeClr val="accent5"/>
                </a:solidFill>
              </a:rPr>
              <a:t>(DI / Direct Injection Box)</a:t>
            </a:r>
          </a:p>
          <a:p>
            <a:pPr lvl="1"/>
            <a:r>
              <a:rPr kumimoji="1" lang="en-US" altLang="ja-JP" dirty="0" err="1" smtClean="0"/>
              <a:t>Ba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アコギ</a:t>
            </a:r>
            <a:r>
              <a:rPr kumimoji="1" lang="en-US" altLang="ja-JP" dirty="0" smtClean="0"/>
              <a:t>, Key</a:t>
            </a:r>
            <a:r>
              <a:rPr kumimoji="1" lang="ja-JP" altLang="en-US" dirty="0" smtClean="0"/>
              <a:t>などライン録</a:t>
            </a:r>
            <a:r>
              <a:rPr kumimoji="1" lang="ja-JP" altLang="en-US" dirty="0" err="1" smtClean="0"/>
              <a:t>り</a:t>
            </a:r>
            <a:r>
              <a:rPr kumimoji="1" lang="ja-JP" altLang="en-US" dirty="0" smtClean="0"/>
              <a:t>するときに使う。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S-Room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MIDI</a:t>
            </a:r>
            <a:r>
              <a:rPr kumimoji="1" lang="ja-JP" altLang="en-US" dirty="0" smtClean="0"/>
              <a:t>の流れ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411147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2400" dirty="0" smtClean="0"/>
              <a:t>MIDI</a:t>
            </a:r>
            <a:r>
              <a:rPr kumimoji="1" lang="ja-JP" altLang="en-US" sz="2400" dirty="0" smtClean="0"/>
              <a:t>インターフェースは、</a:t>
            </a:r>
            <a:r>
              <a:rPr kumimoji="1" lang="en-US" altLang="ja-JP" sz="2400" dirty="0" smtClean="0"/>
              <a:t>PC</a:t>
            </a:r>
            <a:r>
              <a:rPr kumimoji="1" lang="ja-JP" altLang="en-US" sz="2400" dirty="0" smtClean="0"/>
              <a:t>の</a:t>
            </a:r>
            <a:r>
              <a:rPr kumimoji="1" lang="en-US" altLang="ja-JP" sz="2400" dirty="0" smtClean="0"/>
              <a:t>MIDI</a:t>
            </a:r>
            <a:r>
              <a:rPr kumimoji="1" lang="ja-JP" altLang="en-US" sz="2400" dirty="0" smtClean="0"/>
              <a:t>の入口と出口！</a:t>
            </a:r>
            <a:endParaRPr kumimoji="1"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30</a:t>
            </a:fld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071538" y="2071678"/>
            <a:ext cx="1214446" cy="2928958"/>
          </a:xfrm>
          <a:prstGeom prst="rect">
            <a:avLst/>
          </a:prstGeom>
          <a:solidFill>
            <a:schemeClr val="accent4">
              <a:tint val="100000"/>
              <a:alpha val="9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PC</a:t>
            </a:r>
            <a:endParaRPr kumimoji="1"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3071802" y="3071810"/>
            <a:ext cx="2428892" cy="857256"/>
          </a:xfrm>
          <a:prstGeom prst="rect">
            <a:avLst/>
          </a:prstGeom>
          <a:solidFill>
            <a:schemeClr val="accent3">
              <a:alpha val="9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MIDI</a:t>
            </a:r>
            <a:br>
              <a:rPr kumimoji="1" lang="en-US" altLang="ja-JP" sz="2000" dirty="0" smtClean="0"/>
            </a:br>
            <a:r>
              <a:rPr kumimoji="1" lang="ja-JP" altLang="en-US" sz="2000" dirty="0" smtClean="0"/>
              <a:t>インターフェース</a:t>
            </a:r>
            <a:endParaRPr kumimoji="1" lang="ja-JP" altLang="en-US" sz="28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786578" y="4000504"/>
            <a:ext cx="1214446" cy="500066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音源</a:t>
            </a:r>
            <a:endParaRPr kumimoji="1"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6429388" y="2571744"/>
            <a:ext cx="1928826" cy="500066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キーボード</a:t>
            </a:r>
            <a:endParaRPr kumimoji="1" lang="ja-JP" altLang="en-US" sz="2000" dirty="0"/>
          </a:p>
        </p:txBody>
      </p:sp>
      <p:cxnSp>
        <p:nvCxnSpPr>
          <p:cNvPr id="29" name="直線矢印コネクタ 28"/>
          <p:cNvCxnSpPr/>
          <p:nvPr/>
        </p:nvCxnSpPr>
        <p:spPr>
          <a:xfrm rot="10800000" flipV="1">
            <a:off x="5500694" y="2714620"/>
            <a:ext cx="928694" cy="535785"/>
          </a:xfrm>
          <a:prstGeom prst="straightConnector1">
            <a:avLst/>
          </a:prstGeom>
          <a:ln w="38100">
            <a:solidFill>
              <a:schemeClr val="tx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10800000">
            <a:off x="2285984" y="3357562"/>
            <a:ext cx="785818" cy="1588"/>
          </a:xfrm>
          <a:prstGeom prst="straightConnector1">
            <a:avLst/>
          </a:prstGeom>
          <a:ln w="38100">
            <a:solidFill>
              <a:schemeClr val="tx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rot="10800000" flipH="1">
            <a:off x="2285984" y="3643314"/>
            <a:ext cx="785818" cy="1588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endCxn id="11" idx="1"/>
          </p:cNvCxnSpPr>
          <p:nvPr/>
        </p:nvCxnSpPr>
        <p:spPr>
          <a:xfrm>
            <a:off x="5500694" y="3644902"/>
            <a:ext cx="1285884" cy="605635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5500694" y="2928934"/>
            <a:ext cx="1000132" cy="573092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1428728" y="2500306"/>
            <a:ext cx="928694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DAW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卓</a:t>
            </a:r>
            <a:r>
              <a:rPr kumimoji="1" lang="en-US" altLang="ja-JP" dirty="0" smtClean="0"/>
              <a:t>(01V)</a:t>
            </a:r>
            <a:r>
              <a:rPr kumimoji="1" lang="ja-JP" altLang="en-US" dirty="0" smtClean="0"/>
              <a:t>から音を出す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電源を入れる</a:t>
            </a:r>
            <a:endParaRPr lang="en-US" altLang="ja-JP" dirty="0" smtClean="0"/>
          </a:p>
          <a:p>
            <a:r>
              <a:rPr lang="ja-JP" altLang="en-US" dirty="0" smtClean="0"/>
              <a:t>ヘッドフォンを挿す</a:t>
            </a:r>
            <a:endParaRPr lang="en-US" altLang="ja-JP" dirty="0" smtClean="0"/>
          </a:p>
          <a:p>
            <a:r>
              <a:rPr lang="en-US" altLang="ja-JP" dirty="0" smtClean="0"/>
              <a:t>PC</a:t>
            </a:r>
            <a:r>
              <a:rPr lang="ja-JP" altLang="en-US" dirty="0" smtClean="0"/>
              <a:t>にログイン</a:t>
            </a:r>
            <a:endParaRPr lang="en-US" altLang="ja-JP" dirty="0" smtClean="0"/>
          </a:p>
          <a:p>
            <a:r>
              <a:rPr lang="en-US" altLang="ja-JP" dirty="0" err="1" smtClean="0"/>
              <a:t>Cubase</a:t>
            </a:r>
            <a:r>
              <a:rPr lang="ja-JP" altLang="en-US" dirty="0" err="1" smtClean="0"/>
              <a:t>さん</a:t>
            </a:r>
            <a:r>
              <a:rPr lang="ja-JP" altLang="en-US" dirty="0" smtClean="0"/>
              <a:t>起動、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プロジェクトを開く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Ctrl+O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再生！  </a:t>
            </a:r>
            <a:r>
              <a:rPr lang="en-US" altLang="ja-JP" dirty="0" smtClean="0"/>
              <a:t>(Space)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31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卓</a:t>
            </a:r>
            <a:r>
              <a:rPr kumimoji="1" lang="en-US" altLang="ja-JP" dirty="0" smtClean="0"/>
              <a:t>(01V)</a:t>
            </a:r>
            <a:r>
              <a:rPr kumimoji="1" lang="ja-JP" altLang="en-US" dirty="0" smtClean="0"/>
              <a:t>から音を出す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sz="2600" dirty="0" smtClean="0"/>
              <a:t>ここからが卓の操作です</a:t>
            </a:r>
            <a:endParaRPr lang="en-US" altLang="ja-JP" sz="2600" dirty="0" smtClean="0"/>
          </a:p>
          <a:p>
            <a:r>
              <a:rPr lang="ja-JP" altLang="en-US" dirty="0" smtClean="0"/>
              <a:t>メーターを見ながら</a:t>
            </a:r>
            <a:r>
              <a:rPr lang="en-US" altLang="ja-JP" dirty="0" smtClean="0">
                <a:solidFill>
                  <a:schemeClr val="accent2"/>
                </a:solidFill>
              </a:rPr>
              <a:t>Gain</a:t>
            </a:r>
            <a:r>
              <a:rPr lang="ja-JP" altLang="en-US" dirty="0" smtClean="0"/>
              <a:t>を調節する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chemeClr val="accent2"/>
                </a:solidFill>
              </a:rPr>
              <a:t>チャンネル</a:t>
            </a:r>
            <a:r>
              <a:rPr lang="ja-JP" altLang="en-US" dirty="0" smtClean="0"/>
              <a:t>の</a:t>
            </a:r>
            <a:r>
              <a:rPr lang="en-US" altLang="ja-JP" dirty="0" smtClean="0">
                <a:solidFill>
                  <a:schemeClr val="accent2"/>
                </a:solidFill>
              </a:rPr>
              <a:t>ON</a:t>
            </a:r>
            <a:r>
              <a:rPr lang="ja-JP" altLang="en-US" dirty="0" smtClean="0"/>
              <a:t>ボタンを押して、</a:t>
            </a:r>
            <a:r>
              <a:rPr lang="en-US" altLang="ja-JP" dirty="0" smtClean="0"/>
              <a:t>ON</a:t>
            </a:r>
            <a:r>
              <a:rPr lang="ja-JP" altLang="en-US" dirty="0" smtClean="0"/>
              <a:t>にする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chemeClr val="accent2"/>
                </a:solidFill>
              </a:rPr>
              <a:t>マスター</a:t>
            </a:r>
            <a:r>
              <a:rPr lang="ja-JP" altLang="en-US" dirty="0" smtClean="0"/>
              <a:t>の</a:t>
            </a:r>
            <a:r>
              <a:rPr lang="en-US" altLang="ja-JP" dirty="0" smtClean="0">
                <a:solidFill>
                  <a:schemeClr val="accent2"/>
                </a:solidFill>
              </a:rPr>
              <a:t>ON</a:t>
            </a:r>
            <a:r>
              <a:rPr lang="ja-JP" altLang="en-US" dirty="0" smtClean="0"/>
              <a:t>ボタンを押して、</a:t>
            </a:r>
            <a:r>
              <a:rPr lang="en-US" altLang="ja-JP" dirty="0" smtClean="0"/>
              <a:t>ON</a:t>
            </a:r>
            <a:r>
              <a:rPr lang="ja-JP" altLang="en-US" dirty="0" smtClean="0"/>
              <a:t>にする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chemeClr val="accent2"/>
                </a:solidFill>
              </a:rPr>
              <a:t>チャンネルフェーダー</a:t>
            </a:r>
            <a:r>
              <a:rPr lang="ja-JP" altLang="en-US" dirty="0" smtClean="0"/>
              <a:t>を上げる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chemeClr val="accent2"/>
                </a:solidFill>
              </a:rPr>
              <a:t>マスターフェーダー</a:t>
            </a:r>
            <a:r>
              <a:rPr lang="ja-JP" altLang="en-US" dirty="0" smtClean="0"/>
              <a:t>を上げる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chemeClr val="accent2"/>
                </a:solidFill>
              </a:rPr>
              <a:t>PHONES</a:t>
            </a:r>
            <a:r>
              <a:rPr lang="ja-JP" altLang="en-US" dirty="0" smtClean="0"/>
              <a:t>のつまみを回す</a:t>
            </a:r>
            <a:endParaRPr lang="en-US" altLang="ja-JP" dirty="0" smtClean="0"/>
          </a:p>
          <a:p>
            <a:r>
              <a:rPr lang="ja-JP" altLang="en-US" dirty="0" smtClean="0"/>
              <a:t>音が出る！ </a:t>
            </a:r>
            <a:r>
              <a:rPr lang="en-US" altLang="ja-JP" sz="2200" dirty="0" smtClean="0"/>
              <a:t>(…</a:t>
            </a:r>
            <a:r>
              <a:rPr lang="ja-JP" altLang="en-US" sz="2200" dirty="0" smtClean="0"/>
              <a:t>はず</a:t>
            </a:r>
            <a:r>
              <a:rPr lang="en-US" altLang="ja-JP" sz="2200" dirty="0" smtClean="0"/>
              <a:t>)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32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音が出ていないときは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>
            <a:normAutofit lnSpcReduction="10000"/>
          </a:bodyPr>
          <a:lstStyle/>
          <a:p>
            <a:r>
              <a:rPr lang="ja-JP" altLang="en-US" sz="2400" dirty="0" smtClean="0"/>
              <a:t>どこかがちゃんとなっていない可能性があります</a:t>
            </a:r>
            <a:endParaRPr lang="en-US" altLang="ja-JP" sz="2400" dirty="0" smtClean="0"/>
          </a:p>
          <a:p>
            <a:r>
              <a:rPr lang="ja-JP" altLang="en-US" sz="2400" dirty="0" smtClean="0"/>
              <a:t>卓までは音が来てるとき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endParaRPr lang="en-US" altLang="ja-JP" sz="2400" dirty="0" smtClean="0"/>
          </a:p>
          <a:p>
            <a:r>
              <a:rPr lang="ja-JP" altLang="en-US" b="1" u="sng" dirty="0" smtClean="0">
                <a:solidFill>
                  <a:schemeClr val="accent2"/>
                </a:solidFill>
              </a:rPr>
              <a:t>フェーダーが</a:t>
            </a:r>
            <a:r>
              <a:rPr lang="ja-JP" altLang="en-US" dirty="0" smtClean="0"/>
              <a:t>上がってない</a:t>
            </a:r>
            <a:endParaRPr lang="en-US" altLang="ja-JP" dirty="0" smtClean="0"/>
          </a:p>
          <a:p>
            <a:pPr lvl="3">
              <a:buNone/>
            </a:pPr>
            <a:r>
              <a:rPr lang="en-US" altLang="ja-JP" dirty="0" smtClean="0"/>
              <a:t>				(</a:t>
            </a:r>
            <a:r>
              <a:rPr lang="ja-JP" altLang="en-US" dirty="0" smtClean="0">
                <a:solidFill>
                  <a:schemeClr val="accent5"/>
                </a:solidFill>
              </a:rPr>
              <a:t>インプット</a:t>
            </a:r>
            <a:r>
              <a:rPr lang="en-US" altLang="ja-JP" dirty="0" err="1" smtClean="0">
                <a:solidFill>
                  <a:schemeClr val="accent5"/>
                </a:solidFill>
              </a:rPr>
              <a:t>ch</a:t>
            </a:r>
            <a:r>
              <a:rPr lang="en-US" altLang="ja-JP" dirty="0" smtClean="0"/>
              <a:t>/</a:t>
            </a:r>
            <a:r>
              <a:rPr lang="ja-JP" altLang="en-US" dirty="0" smtClean="0">
                <a:solidFill>
                  <a:schemeClr val="accent5"/>
                </a:solidFill>
              </a:rPr>
              <a:t>マスター</a:t>
            </a:r>
            <a:r>
              <a:rPr lang="ja-JP" altLang="en-US" dirty="0" smtClean="0"/>
              <a:t>の</a:t>
            </a:r>
            <a:r>
              <a:rPr lang="en-US" altLang="ja-JP" b="1" u="sng" dirty="0" smtClean="0">
                <a:solidFill>
                  <a:schemeClr val="accent3"/>
                </a:solidFill>
              </a:rPr>
              <a:t>2</a:t>
            </a:r>
            <a:r>
              <a:rPr lang="ja-JP" altLang="en-US" b="1" u="sng" dirty="0" smtClean="0">
                <a:solidFill>
                  <a:schemeClr val="accent3"/>
                </a:solidFill>
              </a:rPr>
              <a:t>ヶ所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チャンネルが</a:t>
            </a:r>
            <a:r>
              <a:rPr lang="en-US" altLang="ja-JP" b="1" u="sng" dirty="0" smtClean="0">
                <a:solidFill>
                  <a:schemeClr val="accent2"/>
                </a:solidFill>
              </a:rPr>
              <a:t>ON</a:t>
            </a:r>
            <a:r>
              <a:rPr lang="ja-JP" altLang="en-US" dirty="0" smtClean="0"/>
              <a:t>になってない</a:t>
            </a:r>
            <a:endParaRPr lang="en-US" altLang="ja-JP" dirty="0" smtClean="0"/>
          </a:p>
          <a:p>
            <a:pPr lvl="3">
              <a:buNone/>
            </a:pPr>
            <a:r>
              <a:rPr lang="en-US" altLang="ja-JP" dirty="0" smtClean="0"/>
              <a:t>				(</a:t>
            </a:r>
            <a:r>
              <a:rPr lang="ja-JP" altLang="en-US" dirty="0" smtClean="0">
                <a:solidFill>
                  <a:schemeClr val="accent5"/>
                </a:solidFill>
              </a:rPr>
              <a:t>インプット</a:t>
            </a:r>
            <a:r>
              <a:rPr lang="en-US" altLang="ja-JP" dirty="0" err="1" smtClean="0">
                <a:solidFill>
                  <a:schemeClr val="accent5"/>
                </a:solidFill>
              </a:rPr>
              <a:t>ch</a:t>
            </a:r>
            <a:r>
              <a:rPr lang="en-US" altLang="ja-JP" dirty="0" smtClean="0"/>
              <a:t>/</a:t>
            </a:r>
            <a:r>
              <a:rPr lang="ja-JP" altLang="en-US" dirty="0" smtClean="0">
                <a:solidFill>
                  <a:schemeClr val="accent5"/>
                </a:solidFill>
              </a:rPr>
              <a:t>マスター</a:t>
            </a:r>
            <a:r>
              <a:rPr lang="ja-JP" altLang="en-US" dirty="0" smtClean="0"/>
              <a:t>の</a:t>
            </a:r>
            <a:r>
              <a:rPr lang="en-US" altLang="ja-JP" b="1" u="sng" dirty="0" smtClean="0">
                <a:solidFill>
                  <a:schemeClr val="accent3"/>
                </a:solidFill>
              </a:rPr>
              <a:t>2</a:t>
            </a:r>
            <a:r>
              <a:rPr lang="ja-JP" altLang="en-US" b="1" u="sng" dirty="0" smtClean="0">
                <a:solidFill>
                  <a:schemeClr val="accent3"/>
                </a:solidFill>
              </a:rPr>
              <a:t>ヶ所</a:t>
            </a:r>
            <a:r>
              <a:rPr lang="en-US" altLang="ja-JP" dirty="0" smtClean="0"/>
              <a:t>)</a:t>
            </a:r>
          </a:p>
          <a:p>
            <a:r>
              <a:rPr lang="en-US" altLang="ja-JP" b="1" u="sng" dirty="0" smtClean="0">
                <a:solidFill>
                  <a:schemeClr val="accent2"/>
                </a:solidFill>
              </a:rPr>
              <a:t>PHONES</a:t>
            </a:r>
            <a:r>
              <a:rPr lang="ja-JP" altLang="en-US" dirty="0" smtClean="0"/>
              <a:t>のつまみが上がってない</a:t>
            </a:r>
            <a:endParaRPr lang="en-US" altLang="ja-JP" dirty="0" smtClean="0"/>
          </a:p>
          <a:p>
            <a:r>
              <a:rPr lang="ja-JP" altLang="en-US" dirty="0" smtClean="0"/>
              <a:t>別の</a:t>
            </a:r>
            <a:r>
              <a:rPr lang="en-US" altLang="ja-JP" dirty="0" err="1" smtClean="0"/>
              <a:t>ch</a:t>
            </a:r>
            <a:r>
              <a:rPr lang="ja-JP" altLang="en-US" dirty="0" smtClean="0"/>
              <a:t>の</a:t>
            </a:r>
            <a:r>
              <a:rPr lang="en-US" altLang="ja-JP" b="1" u="sng" dirty="0" smtClean="0">
                <a:solidFill>
                  <a:schemeClr val="accent2"/>
                </a:solidFill>
              </a:rPr>
              <a:t>SOLO</a:t>
            </a:r>
            <a:r>
              <a:rPr lang="ja-JP" altLang="en-US" dirty="0" smtClean="0"/>
              <a:t>が入っている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33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67884" y="2038641"/>
            <a:ext cx="3376016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ja-JP" altLang="en-US" sz="2400" b="1" u="sng" dirty="0" smtClean="0">
                <a:solidFill>
                  <a:schemeClr val="accent2"/>
                </a:solidFill>
              </a:rPr>
              <a:t>卓の設定をチェック！</a:t>
            </a:r>
          </a:p>
        </p:txBody>
      </p:sp>
      <p:sp>
        <p:nvSpPr>
          <p:cNvPr id="8" name="下矢印 7"/>
          <p:cNvSpPr/>
          <p:nvPr/>
        </p:nvSpPr>
        <p:spPr>
          <a:xfrm rot="16200000">
            <a:off x="4500562" y="2071678"/>
            <a:ext cx="357190" cy="357190"/>
          </a:xfrm>
          <a:prstGeom prst="downArrow">
            <a:avLst/>
          </a:prstGeom>
          <a:solidFill>
            <a:schemeClr val="accent2">
              <a:alpha val="78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00000"/>
            </a:lightRig>
          </a:scene3d>
          <a:sp3d contourW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星 5 8"/>
          <p:cNvSpPr/>
          <p:nvPr/>
        </p:nvSpPr>
        <p:spPr>
          <a:xfrm>
            <a:off x="8786842" y="357166"/>
            <a:ext cx="285752" cy="285752"/>
          </a:xfrm>
          <a:prstGeom prst="star5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音が出ていないときは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>
            <a:normAutofit lnSpcReduction="10000"/>
          </a:bodyPr>
          <a:lstStyle/>
          <a:p>
            <a:r>
              <a:rPr lang="ja-JP" altLang="en-US" sz="2400" dirty="0" smtClean="0"/>
              <a:t>どこかがちゃんとなっていない可能性があります</a:t>
            </a:r>
            <a:endParaRPr lang="en-US" altLang="ja-JP" sz="2400" dirty="0" smtClean="0"/>
          </a:p>
          <a:p>
            <a:r>
              <a:rPr lang="ja-JP" altLang="en-US" sz="2400" dirty="0" smtClean="0"/>
              <a:t>卓まで音が来てないとき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endParaRPr lang="en-US" altLang="ja-JP" sz="2400" dirty="0" smtClean="0"/>
          </a:p>
          <a:p>
            <a:r>
              <a:rPr lang="en-US" altLang="ja-JP" sz="2400" dirty="0" err="1" smtClean="0"/>
              <a:t>Cubase</a:t>
            </a:r>
            <a:r>
              <a:rPr lang="ja-JP" altLang="en-US" sz="2400" dirty="0" smtClean="0"/>
              <a:t>の</a:t>
            </a:r>
            <a:r>
              <a:rPr lang="ja-JP" altLang="en-US" sz="2400" dirty="0" smtClean="0">
                <a:solidFill>
                  <a:schemeClr val="tx2"/>
                </a:solidFill>
              </a:rPr>
              <a:t>オーディオインターフェース</a:t>
            </a:r>
            <a:r>
              <a:rPr lang="ja-JP" altLang="en-US" sz="2400" dirty="0" smtClean="0"/>
              <a:t>と</a:t>
            </a:r>
            <a:r>
              <a:rPr lang="en-US" altLang="ja-JP" sz="2400" dirty="0" smtClean="0">
                <a:solidFill>
                  <a:schemeClr val="tx2"/>
                </a:solidFill>
              </a:rPr>
              <a:t>MIDI</a:t>
            </a:r>
            <a:r>
              <a:rPr lang="ja-JP" altLang="en-US" sz="2400" dirty="0" smtClean="0">
                <a:solidFill>
                  <a:schemeClr val="tx2"/>
                </a:solidFill>
              </a:rPr>
              <a:t>インターフェース</a:t>
            </a:r>
            <a:r>
              <a:rPr lang="ja-JP" altLang="en-US" sz="2400" dirty="0" smtClean="0"/>
              <a:t>の</a:t>
            </a:r>
            <a:r>
              <a:rPr lang="ja-JP" altLang="en-US" sz="2400" dirty="0" smtClean="0">
                <a:solidFill>
                  <a:schemeClr val="tx2"/>
                </a:solidFill>
              </a:rPr>
              <a:t>設定</a:t>
            </a:r>
            <a:r>
              <a:rPr lang="ja-JP" altLang="en-US" sz="2400" dirty="0" smtClean="0"/>
              <a:t>が変わっている</a:t>
            </a:r>
            <a:endParaRPr lang="en-US" altLang="ja-JP" sz="2400" dirty="0" smtClean="0"/>
          </a:p>
          <a:p>
            <a:pPr lvl="1"/>
            <a:r>
              <a:rPr lang="en-US" altLang="ja-JP" sz="2000" dirty="0" smtClean="0">
                <a:solidFill>
                  <a:schemeClr val="tx2"/>
                </a:solidFill>
              </a:rPr>
              <a:t>VST</a:t>
            </a:r>
            <a:r>
              <a:rPr lang="ja-JP" altLang="en-US" sz="2000" dirty="0" smtClean="0">
                <a:solidFill>
                  <a:schemeClr val="tx2"/>
                </a:solidFill>
              </a:rPr>
              <a:t>コネクション</a:t>
            </a:r>
            <a:r>
              <a:rPr lang="en-US" altLang="ja-JP" sz="2000" dirty="0" smtClean="0"/>
              <a:t>(F4)</a:t>
            </a:r>
            <a:r>
              <a:rPr lang="ja-JP" altLang="en-US" sz="2000" dirty="0" smtClean="0"/>
              <a:t>や</a:t>
            </a:r>
            <a:r>
              <a:rPr lang="ja-JP" altLang="en-US" sz="2000" dirty="0" smtClean="0">
                <a:solidFill>
                  <a:schemeClr val="tx2"/>
                </a:solidFill>
              </a:rPr>
              <a:t>デバイス設定</a:t>
            </a:r>
            <a:r>
              <a:rPr lang="ja-JP" altLang="en-US" sz="2000" dirty="0" smtClean="0"/>
              <a:t>をチェック！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なぜか</a:t>
            </a:r>
            <a:r>
              <a:rPr lang="en-US" altLang="ja-JP" sz="2000" dirty="0" err="1" smtClean="0"/>
              <a:t>Cubase</a:t>
            </a:r>
            <a:r>
              <a:rPr lang="ja-JP" altLang="en-US" sz="2000" dirty="0" smtClean="0"/>
              <a:t>や</a:t>
            </a:r>
            <a:r>
              <a:rPr lang="en-US" altLang="ja-JP" sz="2000" dirty="0" smtClean="0"/>
              <a:t>PC</a:t>
            </a:r>
            <a:r>
              <a:rPr lang="ja-JP" altLang="en-US" sz="2000" dirty="0" smtClean="0"/>
              <a:t>の再起動で直る症状もあります</a:t>
            </a:r>
            <a:endParaRPr lang="en-US" altLang="ja-JP" sz="2000" dirty="0" smtClean="0"/>
          </a:p>
          <a:p>
            <a:r>
              <a:rPr lang="ja-JP" altLang="en-US" sz="2400" dirty="0" smtClean="0"/>
              <a:t>卓やオーディオインターフェースの電源が入ってない</a:t>
            </a:r>
            <a:endParaRPr lang="en-US" altLang="ja-JP" sz="2400" dirty="0" smtClean="0"/>
          </a:p>
          <a:p>
            <a:r>
              <a:rPr lang="ja-JP" altLang="en-US" sz="2400" dirty="0" smtClean="0"/>
              <a:t>ケーブルが繋がってない</a:t>
            </a:r>
            <a:r>
              <a:rPr lang="en-US" altLang="ja-JP" sz="2400" dirty="0" smtClean="0"/>
              <a:t>or</a:t>
            </a:r>
            <a:r>
              <a:rPr lang="ja-JP" altLang="en-US" sz="2400" dirty="0" smtClean="0"/>
              <a:t>死んでる</a:t>
            </a:r>
            <a:endParaRPr lang="en-US" altLang="ja-JP" sz="2400" dirty="0" smtClean="0"/>
          </a:p>
          <a:p>
            <a:r>
              <a:rPr lang="ja-JP" altLang="en-US" sz="2400" dirty="0" smtClean="0"/>
              <a:t>オーディオインターフェースが</a:t>
            </a:r>
            <a:r>
              <a:rPr lang="en-US" altLang="ja-JP" sz="2400" dirty="0" smtClean="0"/>
              <a:t>PC</a:t>
            </a:r>
            <a:r>
              <a:rPr lang="ja-JP" altLang="en-US" sz="2400" dirty="0" smtClean="0"/>
              <a:t>に繋がってない</a:t>
            </a:r>
            <a:endParaRPr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34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67884" y="2038641"/>
            <a:ext cx="3376016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ja-JP" altLang="en-US" sz="2400" b="1" u="sng" dirty="0" smtClean="0">
                <a:solidFill>
                  <a:schemeClr val="accent2"/>
                </a:solidFill>
              </a:rPr>
              <a:t>卓より前をチェック！</a:t>
            </a:r>
          </a:p>
        </p:txBody>
      </p:sp>
      <p:sp>
        <p:nvSpPr>
          <p:cNvPr id="8" name="下矢印 7"/>
          <p:cNvSpPr/>
          <p:nvPr/>
        </p:nvSpPr>
        <p:spPr>
          <a:xfrm rot="16200000">
            <a:off x="4500562" y="2071678"/>
            <a:ext cx="357190" cy="357190"/>
          </a:xfrm>
          <a:prstGeom prst="downArrow">
            <a:avLst/>
          </a:prstGeom>
          <a:solidFill>
            <a:schemeClr val="accent2">
              <a:alpha val="78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00000"/>
            </a:lightRig>
          </a:scene3d>
          <a:sp3d contourW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卓のみかた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卓ってつまみとかたくさんあって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どうしたらいいのかわかんない</a:t>
            </a:r>
            <a:r>
              <a:rPr lang="ja-JP" altLang="en-US" dirty="0" err="1" smtClean="0"/>
              <a:t>お</a:t>
            </a:r>
            <a:r>
              <a:rPr lang="en-US" altLang="ja-JP" sz="1800" dirty="0" smtClean="0"/>
              <a:t>(´</a:t>
            </a:r>
            <a:r>
              <a:rPr lang="ja-JP" altLang="en-US" sz="1800" dirty="0" smtClean="0"/>
              <a:t>・</a:t>
            </a:r>
            <a:r>
              <a:rPr lang="en-US" altLang="ja-JP" sz="1800" dirty="0" smtClean="0"/>
              <a:t>ω</a:t>
            </a:r>
            <a:r>
              <a:rPr lang="ja-JP" altLang="en-US" sz="1800" dirty="0" smtClean="0"/>
              <a:t>・｀</a:t>
            </a:r>
            <a:r>
              <a:rPr lang="en-US" altLang="ja-JP" sz="1800" dirty="0" smtClean="0"/>
              <a:t>)</a:t>
            </a:r>
            <a:endParaRPr lang="en-US" altLang="ja-JP" dirty="0" smtClean="0"/>
          </a:p>
          <a:p>
            <a:r>
              <a:rPr lang="ja-JP" altLang="en-US" dirty="0" smtClean="0"/>
              <a:t>でも、卓は基本的に同じもの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モジュール</a:t>
            </a:r>
            <a:r>
              <a:rPr lang="en-US" altLang="ja-JP" sz="2400" dirty="0" smtClean="0"/>
              <a:t>)</a:t>
            </a:r>
            <a:br>
              <a:rPr lang="en-US" altLang="ja-JP" sz="2400" dirty="0" smtClean="0"/>
            </a:br>
            <a:r>
              <a:rPr lang="ja-JP" altLang="en-US" dirty="0" smtClean="0"/>
              <a:t>が横にたくさん並んでるだけです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35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卓のみかた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357686" y="1600200"/>
            <a:ext cx="4329114" cy="4525963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chemeClr val="accent6"/>
                </a:solidFill>
              </a:rPr>
              <a:t>縦の列</a:t>
            </a:r>
            <a:r>
              <a:rPr lang="ja-JP" altLang="en-US" sz="2800" dirty="0" smtClean="0"/>
              <a:t>と</a:t>
            </a:r>
            <a:r>
              <a:rPr lang="ja-JP" altLang="en-US" sz="2800" dirty="0" smtClean="0">
                <a:solidFill>
                  <a:schemeClr val="accent5"/>
                </a:solidFill>
              </a:rPr>
              <a:t>横の行</a:t>
            </a:r>
            <a:r>
              <a:rPr lang="ja-JP" altLang="en-US" sz="2800" dirty="0" smtClean="0"/>
              <a:t>で見て、ぶつかったところのつまみを操作しましょう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endParaRPr lang="en-US" altLang="ja-JP" sz="2800" dirty="0" smtClean="0"/>
          </a:p>
          <a:p>
            <a:pPr lvl="1"/>
            <a:r>
              <a:rPr lang="ja-JP" altLang="en-US" dirty="0" smtClean="0"/>
              <a:t>どの</a:t>
            </a:r>
            <a:r>
              <a:rPr lang="en-US" altLang="ja-JP" dirty="0" err="1" smtClean="0"/>
              <a:t>ch</a:t>
            </a:r>
            <a:r>
              <a:rPr lang="ja-JP" altLang="en-US" dirty="0" smtClean="0"/>
              <a:t>の　</a:t>
            </a:r>
            <a:r>
              <a:rPr lang="en-US" altLang="ja-JP" dirty="0" smtClean="0"/>
              <a:t>… </a:t>
            </a:r>
            <a:r>
              <a:rPr lang="ja-JP" altLang="en-US" dirty="0" smtClean="0">
                <a:solidFill>
                  <a:schemeClr val="accent6"/>
                </a:solidFill>
              </a:rPr>
              <a:t>縦の列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lvl="1"/>
            <a:r>
              <a:rPr lang="ja-JP" altLang="en-US" dirty="0" smtClean="0"/>
              <a:t>何を　　　</a:t>
            </a:r>
            <a:r>
              <a:rPr lang="en-US" altLang="ja-JP" dirty="0" smtClean="0"/>
              <a:t>… </a:t>
            </a:r>
            <a:r>
              <a:rPr lang="ja-JP" altLang="en-US" dirty="0" smtClean="0">
                <a:solidFill>
                  <a:schemeClr val="accent5"/>
                </a:solidFill>
              </a:rPr>
              <a:t>横の行</a:t>
            </a:r>
            <a:endParaRPr lang="en-US" altLang="ja-JP" dirty="0" smtClean="0">
              <a:solidFill>
                <a:schemeClr val="accent5"/>
              </a:solidFill>
            </a:endParaRPr>
          </a:p>
          <a:p>
            <a:pPr lvl="1"/>
            <a:r>
              <a:rPr lang="ja-JP" altLang="en-US" dirty="0" smtClean="0"/>
              <a:t>どうする　</a:t>
            </a:r>
            <a:r>
              <a:rPr lang="en-US" altLang="ja-JP" dirty="0" smtClean="0"/>
              <a:t>… </a:t>
            </a:r>
            <a:r>
              <a:rPr lang="ja-JP" altLang="en-US" dirty="0" smtClean="0">
                <a:solidFill>
                  <a:schemeClr val="accent3"/>
                </a:solidFill>
              </a:rPr>
              <a:t>つまみを</a:t>
            </a:r>
            <a:r>
              <a:rPr lang="en-US" altLang="ja-JP" dirty="0" smtClean="0">
                <a:solidFill>
                  <a:schemeClr val="accent3"/>
                </a:solidFill>
              </a:rPr>
              <a:t/>
            </a:r>
            <a:br>
              <a:rPr lang="en-US" altLang="ja-JP" dirty="0" smtClean="0">
                <a:solidFill>
                  <a:schemeClr val="accent3"/>
                </a:solidFill>
              </a:rPr>
            </a:br>
            <a:r>
              <a:rPr lang="ja-JP" altLang="en-US" dirty="0" smtClean="0">
                <a:solidFill>
                  <a:schemeClr val="accent3"/>
                </a:solidFill>
              </a:rPr>
              <a:t>　　　　　　 上げ下げ</a:t>
            </a:r>
            <a:endParaRPr lang="en-US" altLang="ja-JP" dirty="0" smtClean="0">
              <a:solidFill>
                <a:schemeClr val="accent3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36</a:t>
            </a:fld>
            <a:endParaRPr kumimoji="1" lang="ja-JP" altLang="en-US" dirty="0"/>
          </a:p>
        </p:txBody>
      </p:sp>
      <p:pic>
        <p:nvPicPr>
          <p:cNvPr id="7" name="P1000007.jpg" descr="D:\東京工科大学関連\Advanced Creators\2009\Workshop -3rd Season-\img\P100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1857364"/>
            <a:ext cx="4476781" cy="3357585"/>
          </a:xfrm>
          <a:prstGeom prst="rect">
            <a:avLst/>
          </a:prstGeom>
        </p:spPr>
      </p:pic>
      <p:grpSp>
        <p:nvGrpSpPr>
          <p:cNvPr id="17" name="グループ化 16"/>
          <p:cNvGrpSpPr/>
          <p:nvPr/>
        </p:nvGrpSpPr>
        <p:grpSpPr>
          <a:xfrm>
            <a:off x="2170404" y="2143116"/>
            <a:ext cx="285752" cy="2286016"/>
            <a:chOff x="2143108" y="2143116"/>
            <a:chExt cx="285752" cy="2286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/>
          </a:scene3d>
        </p:grpSpPr>
        <p:cxnSp>
          <p:nvCxnSpPr>
            <p:cNvPr id="9" name="直線コネクタ 8"/>
            <p:cNvCxnSpPr/>
            <p:nvPr/>
          </p:nvCxnSpPr>
          <p:spPr>
            <a:xfrm rot="5400000">
              <a:off x="1035819" y="3250405"/>
              <a:ext cx="2286016" cy="71438"/>
            </a:xfrm>
            <a:prstGeom prst="line">
              <a:avLst/>
            </a:prstGeom>
            <a:ln w="57150" cap="rnd">
              <a:solidFill>
                <a:schemeClr val="accent6"/>
              </a:solidFill>
            </a:ln>
            <a:sp3d contourW="25400"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16200000" flipH="1">
              <a:off x="1250133" y="3250405"/>
              <a:ext cx="2286016" cy="71438"/>
            </a:xfrm>
            <a:prstGeom prst="line">
              <a:avLst/>
            </a:prstGeom>
            <a:ln w="57150" cap="rnd">
              <a:solidFill>
                <a:schemeClr val="accent6"/>
              </a:solidFill>
            </a:ln>
            <a:sp3d contourW="25400"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2214546" y="2143116"/>
              <a:ext cx="142876" cy="0"/>
            </a:xfrm>
            <a:prstGeom prst="line">
              <a:avLst/>
            </a:prstGeom>
            <a:ln w="57150" cap="rnd">
              <a:solidFill>
                <a:schemeClr val="accent6"/>
              </a:solidFill>
            </a:ln>
            <a:sp3d contourW="25400"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2143108" y="4429132"/>
              <a:ext cx="285752" cy="0"/>
            </a:xfrm>
            <a:prstGeom prst="line">
              <a:avLst/>
            </a:prstGeom>
            <a:ln w="57150" cap="rnd">
              <a:solidFill>
                <a:schemeClr val="accent6"/>
              </a:solidFill>
            </a:ln>
            <a:sp3d contourW="25400"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グループ化 29"/>
          <p:cNvGrpSpPr/>
          <p:nvPr/>
        </p:nvGrpSpPr>
        <p:grpSpPr>
          <a:xfrm>
            <a:off x="714348" y="2714620"/>
            <a:ext cx="2571768" cy="214314"/>
            <a:chOff x="714348" y="2714620"/>
            <a:chExt cx="2571768" cy="285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9" name="直線コネクタ 18"/>
            <p:cNvCxnSpPr/>
            <p:nvPr/>
          </p:nvCxnSpPr>
          <p:spPr>
            <a:xfrm>
              <a:off x="785786" y="2728268"/>
              <a:ext cx="2428892" cy="0"/>
            </a:xfrm>
            <a:prstGeom prst="line">
              <a:avLst/>
            </a:prstGeom>
            <a:ln w="57150" cap="rnd"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contourW="25400"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714348" y="3000372"/>
              <a:ext cx="2571768" cy="0"/>
            </a:xfrm>
            <a:prstGeom prst="line">
              <a:avLst/>
            </a:prstGeom>
            <a:ln w="57150" cap="rnd"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contourW="25400"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rot="5400000">
              <a:off x="607191" y="2821777"/>
              <a:ext cx="285752" cy="71438"/>
            </a:xfrm>
            <a:prstGeom prst="line">
              <a:avLst/>
            </a:prstGeom>
            <a:ln w="57150" cap="rnd"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contourW="25400"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rot="16200000" flipH="1">
              <a:off x="3107521" y="2821777"/>
              <a:ext cx="285752" cy="71438"/>
            </a:xfrm>
            <a:prstGeom prst="line">
              <a:avLst/>
            </a:prstGeom>
            <a:ln w="57150" cap="rnd"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contourW="25400"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円/楕円 30"/>
          <p:cNvSpPr/>
          <p:nvPr/>
        </p:nvSpPr>
        <p:spPr>
          <a:xfrm>
            <a:off x="2129460" y="2656830"/>
            <a:ext cx="357190" cy="35719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卓のみかた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357686" y="1600200"/>
            <a:ext cx="4329114" cy="4525963"/>
          </a:xfrm>
        </p:spPr>
        <p:txBody>
          <a:bodyPr>
            <a:normAutofit/>
          </a:bodyPr>
          <a:lstStyle/>
          <a:p>
            <a:r>
              <a:rPr lang="en-US" altLang="ja-JP" sz="2800" b="1" u="sng" dirty="0" smtClean="0">
                <a:solidFill>
                  <a:schemeClr val="accent6"/>
                </a:solidFill>
              </a:rPr>
              <a:t>8ch</a:t>
            </a:r>
            <a:r>
              <a:rPr lang="ja-JP" altLang="en-US" sz="2800" dirty="0" smtClean="0"/>
              <a:t>の音を</a:t>
            </a:r>
            <a:r>
              <a:rPr lang="en-US" altLang="ja-JP" sz="2800" b="1" u="sng" dirty="0" smtClean="0">
                <a:solidFill>
                  <a:schemeClr val="accent5"/>
                </a:solidFill>
              </a:rPr>
              <a:t>Aux2</a:t>
            </a:r>
            <a:r>
              <a:rPr lang="ja-JP" altLang="en-US" sz="2800" dirty="0" smtClean="0"/>
              <a:t>に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送るとき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en-US" altLang="ja-JP" sz="2400" dirty="0" smtClean="0"/>
              <a:t>(</a:t>
            </a:r>
            <a:r>
              <a:rPr lang="ja-JP" altLang="en-US" sz="2400" dirty="0" smtClean="0"/>
              <a:t>例</a:t>
            </a:r>
            <a:r>
              <a:rPr lang="en-US" altLang="ja-JP" sz="2400" dirty="0" smtClean="0"/>
              <a:t>: </a:t>
            </a:r>
            <a:r>
              <a:rPr lang="en-US" altLang="ja-JP" sz="2400" dirty="0" smtClean="0">
                <a:solidFill>
                  <a:schemeClr val="accent5"/>
                </a:solidFill>
              </a:rPr>
              <a:t>Foot2</a:t>
            </a:r>
            <a:r>
              <a:rPr lang="ja-JP" altLang="en-US" sz="2400" dirty="0" smtClean="0"/>
              <a:t>に</a:t>
            </a:r>
            <a:r>
              <a:rPr lang="en-US" altLang="ja-JP" sz="2400" dirty="0" smtClean="0">
                <a:solidFill>
                  <a:schemeClr val="accent6"/>
                </a:solidFill>
              </a:rPr>
              <a:t>Vo8</a:t>
            </a:r>
            <a:r>
              <a:rPr lang="ja-JP" altLang="en-US" sz="2400" dirty="0" smtClean="0"/>
              <a:t>を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　もっと</a:t>
            </a:r>
            <a:r>
              <a:rPr lang="ja-JP" altLang="en-US" sz="2400" dirty="0" smtClean="0">
                <a:solidFill>
                  <a:schemeClr val="accent3"/>
                </a:solidFill>
              </a:rPr>
              <a:t>上げて</a:t>
            </a:r>
            <a:r>
              <a:rPr lang="ja-JP" altLang="en-US" sz="2400" dirty="0" smtClean="0"/>
              <a:t>ください</a:t>
            </a:r>
            <a:r>
              <a:rPr lang="en-US" altLang="ja-JP" sz="2400" dirty="0" smtClean="0"/>
              <a:t>)</a:t>
            </a:r>
            <a:br>
              <a:rPr lang="en-US" altLang="ja-JP" sz="2400" dirty="0" smtClean="0"/>
            </a:br>
            <a:endParaRPr lang="en-US" altLang="ja-JP" sz="2800" dirty="0" smtClean="0"/>
          </a:p>
          <a:p>
            <a:pPr lvl="1"/>
            <a:r>
              <a:rPr lang="ja-JP" altLang="en-US" dirty="0" smtClean="0"/>
              <a:t>どの</a:t>
            </a:r>
            <a:r>
              <a:rPr lang="en-US" altLang="ja-JP" dirty="0" err="1" smtClean="0"/>
              <a:t>ch</a:t>
            </a:r>
            <a:r>
              <a:rPr lang="ja-JP" altLang="en-US" dirty="0" smtClean="0"/>
              <a:t>の　</a:t>
            </a:r>
            <a:r>
              <a:rPr lang="en-US" altLang="ja-JP" dirty="0" smtClean="0"/>
              <a:t>… </a:t>
            </a:r>
            <a:r>
              <a:rPr lang="en-US" altLang="ja-JP" b="1" u="sng" dirty="0" smtClean="0">
                <a:solidFill>
                  <a:schemeClr val="accent6"/>
                </a:solidFill>
              </a:rPr>
              <a:t>8ch</a:t>
            </a:r>
          </a:p>
          <a:p>
            <a:pPr lvl="1"/>
            <a:r>
              <a:rPr lang="ja-JP" altLang="en-US" dirty="0" smtClean="0"/>
              <a:t>何を　　　</a:t>
            </a:r>
            <a:r>
              <a:rPr lang="en-US" altLang="ja-JP" dirty="0" smtClean="0"/>
              <a:t>… </a:t>
            </a:r>
            <a:r>
              <a:rPr lang="en-US" altLang="ja-JP" b="1" u="sng" dirty="0" smtClean="0">
                <a:solidFill>
                  <a:schemeClr val="accent5"/>
                </a:solidFill>
              </a:rPr>
              <a:t>Aux2</a:t>
            </a:r>
          </a:p>
          <a:p>
            <a:pPr lvl="1"/>
            <a:r>
              <a:rPr lang="ja-JP" altLang="en-US" dirty="0" smtClean="0"/>
              <a:t>どうする　</a:t>
            </a:r>
            <a:r>
              <a:rPr lang="en-US" altLang="ja-JP" dirty="0" smtClean="0"/>
              <a:t>… </a:t>
            </a:r>
            <a:r>
              <a:rPr lang="ja-JP" altLang="en-US" dirty="0" smtClean="0"/>
              <a:t>つまみを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　　　　 </a:t>
            </a:r>
            <a:r>
              <a:rPr lang="ja-JP" altLang="en-US" b="1" u="sng" dirty="0" smtClean="0">
                <a:solidFill>
                  <a:schemeClr val="accent3"/>
                </a:solidFill>
              </a:rPr>
              <a:t>上げる</a:t>
            </a:r>
            <a:endParaRPr lang="en-US" altLang="ja-JP" b="1" u="sng" dirty="0" smtClean="0">
              <a:solidFill>
                <a:schemeClr val="accent3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37</a:t>
            </a:fld>
            <a:endParaRPr kumimoji="1" lang="ja-JP" altLang="en-US" dirty="0"/>
          </a:p>
        </p:txBody>
      </p:sp>
      <p:pic>
        <p:nvPicPr>
          <p:cNvPr id="7" name="P1000007.jpg" descr="D:\東京工科大学関連\Advanced Creators\2009\Workshop -3rd Season-\img\P100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1857364"/>
            <a:ext cx="4476781" cy="3357585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2170404" y="2143116"/>
            <a:ext cx="285752" cy="2286016"/>
            <a:chOff x="2143108" y="2143116"/>
            <a:chExt cx="285752" cy="2286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/>
          </a:scene3d>
        </p:grpSpPr>
        <p:cxnSp>
          <p:nvCxnSpPr>
            <p:cNvPr id="22" name="直線コネクタ 21"/>
            <p:cNvCxnSpPr/>
            <p:nvPr/>
          </p:nvCxnSpPr>
          <p:spPr>
            <a:xfrm rot="5400000">
              <a:off x="1035819" y="3250405"/>
              <a:ext cx="2286016" cy="71438"/>
            </a:xfrm>
            <a:prstGeom prst="line">
              <a:avLst/>
            </a:prstGeom>
            <a:ln w="57150" cap="rnd">
              <a:solidFill>
                <a:schemeClr val="accent6"/>
              </a:solidFill>
            </a:ln>
            <a:sp3d contourW="25400"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rot="16200000" flipH="1">
              <a:off x="1250133" y="3250405"/>
              <a:ext cx="2286016" cy="71438"/>
            </a:xfrm>
            <a:prstGeom prst="line">
              <a:avLst/>
            </a:prstGeom>
            <a:ln w="57150" cap="rnd">
              <a:solidFill>
                <a:schemeClr val="accent6"/>
              </a:solidFill>
            </a:ln>
            <a:sp3d contourW="25400"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2214546" y="2143116"/>
              <a:ext cx="142876" cy="0"/>
            </a:xfrm>
            <a:prstGeom prst="line">
              <a:avLst/>
            </a:prstGeom>
            <a:ln w="57150" cap="rnd">
              <a:solidFill>
                <a:schemeClr val="accent6"/>
              </a:solidFill>
            </a:ln>
            <a:sp3d contourW="25400"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2143108" y="4429132"/>
              <a:ext cx="285752" cy="0"/>
            </a:xfrm>
            <a:prstGeom prst="line">
              <a:avLst/>
            </a:prstGeom>
            <a:ln w="57150" cap="rnd">
              <a:solidFill>
                <a:schemeClr val="accent6"/>
              </a:solidFill>
            </a:ln>
            <a:sp3d contourW="25400"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グループ化 26"/>
          <p:cNvGrpSpPr/>
          <p:nvPr/>
        </p:nvGrpSpPr>
        <p:grpSpPr>
          <a:xfrm>
            <a:off x="714348" y="2714620"/>
            <a:ext cx="2571768" cy="214314"/>
            <a:chOff x="714348" y="2714620"/>
            <a:chExt cx="2571768" cy="285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9" name="直線コネクタ 28"/>
            <p:cNvCxnSpPr/>
            <p:nvPr/>
          </p:nvCxnSpPr>
          <p:spPr>
            <a:xfrm>
              <a:off x="785786" y="2728268"/>
              <a:ext cx="2428892" cy="0"/>
            </a:xfrm>
            <a:prstGeom prst="line">
              <a:avLst/>
            </a:prstGeom>
            <a:ln w="57150" cap="rnd"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contourW="25400"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714348" y="3000372"/>
              <a:ext cx="2571768" cy="0"/>
            </a:xfrm>
            <a:prstGeom prst="line">
              <a:avLst/>
            </a:prstGeom>
            <a:ln w="57150" cap="rnd"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contourW="25400"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5400000">
              <a:off x="607191" y="2821777"/>
              <a:ext cx="285752" cy="71438"/>
            </a:xfrm>
            <a:prstGeom prst="line">
              <a:avLst/>
            </a:prstGeom>
            <a:ln w="57150" cap="rnd"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contourW="25400"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rot="16200000" flipH="1">
              <a:off x="3107521" y="2821777"/>
              <a:ext cx="285752" cy="71438"/>
            </a:xfrm>
            <a:prstGeom prst="line">
              <a:avLst/>
            </a:prstGeom>
            <a:ln w="57150" cap="rnd"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contourW="25400"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円/楕円 33"/>
          <p:cNvSpPr/>
          <p:nvPr/>
        </p:nvSpPr>
        <p:spPr>
          <a:xfrm>
            <a:off x="2129460" y="2656830"/>
            <a:ext cx="357190" cy="35719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928794" y="4529088"/>
            <a:ext cx="785818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accent6"/>
                </a:solidFill>
              </a:rPr>
              <a:t>8ch</a:t>
            </a:r>
            <a:endParaRPr kumimoji="1" lang="ja-JP" altLang="en-US" sz="2000" b="1" dirty="0">
              <a:solidFill>
                <a:schemeClr val="accent6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357554" y="2643182"/>
            <a:ext cx="928694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accent5"/>
                </a:solidFill>
              </a:rPr>
              <a:t>Aux2</a:t>
            </a:r>
            <a:endParaRPr kumimoji="1" lang="ja-JP" altLang="en-US" sz="20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アドバンの卓での音の出し方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b="1" dirty="0" smtClean="0">
                <a:solidFill>
                  <a:schemeClr val="accent5"/>
                </a:solidFill>
              </a:rPr>
              <a:t>メインから音を出す</a:t>
            </a:r>
            <a:endParaRPr kumimoji="1" lang="en-US" altLang="ja-JP" b="1" dirty="0" smtClean="0">
              <a:solidFill>
                <a:schemeClr val="accent5"/>
              </a:solidFill>
            </a:endParaRPr>
          </a:p>
          <a:p>
            <a:pPr lvl="1"/>
            <a:r>
              <a:rPr lang="en-US" altLang="ja-JP" dirty="0" smtClean="0"/>
              <a:t>ST</a:t>
            </a:r>
            <a:r>
              <a:rPr lang="ja-JP" altLang="en-US" dirty="0" smtClean="0"/>
              <a:t>バスに送って</a:t>
            </a:r>
            <a:r>
              <a:rPr lang="en-US" altLang="ja-JP" dirty="0" smtClean="0"/>
              <a:t>Mix</a:t>
            </a:r>
            <a:r>
              <a:rPr lang="ja-JP" altLang="en-US" dirty="0" smtClean="0"/>
              <a:t>します</a:t>
            </a:r>
            <a:endParaRPr lang="en-US" altLang="ja-JP" dirty="0" smtClean="0"/>
          </a:p>
          <a:p>
            <a:pPr marL="697230" indent="-514350">
              <a:buClr>
                <a:schemeClr val="accent4"/>
              </a:buClr>
              <a:buFont typeface="+mj-ea"/>
              <a:buAutoNum type="circleNumDbPlain"/>
            </a:pPr>
            <a:r>
              <a:rPr kumimoji="1" lang="en-US" altLang="ja-JP" sz="2800" dirty="0" smtClean="0">
                <a:solidFill>
                  <a:schemeClr val="accent2"/>
                </a:solidFill>
              </a:rPr>
              <a:t>PFL</a:t>
            </a:r>
            <a:r>
              <a:rPr kumimoji="1" lang="ja-JP" altLang="en-US" sz="2800" dirty="0" smtClean="0"/>
              <a:t>を押してキューする</a:t>
            </a:r>
            <a:endParaRPr kumimoji="1" lang="en-US" altLang="ja-JP" sz="2800" dirty="0" smtClean="0"/>
          </a:p>
          <a:p>
            <a:pPr marL="697230" indent="-514350">
              <a:buClr>
                <a:schemeClr val="accent4"/>
              </a:buClr>
              <a:buFont typeface="+mj-ea"/>
              <a:buAutoNum type="circleNumDbPlain"/>
            </a:pPr>
            <a:r>
              <a:rPr lang="en-US" altLang="ja-JP" sz="2800" dirty="0" smtClean="0">
                <a:solidFill>
                  <a:schemeClr val="accent2"/>
                </a:solidFill>
              </a:rPr>
              <a:t>Gain</a:t>
            </a:r>
            <a:r>
              <a:rPr lang="ja-JP" altLang="en-US" sz="2800" dirty="0" smtClean="0"/>
              <a:t>と</a:t>
            </a:r>
            <a:r>
              <a:rPr lang="en-US" altLang="ja-JP" sz="2800" dirty="0" smtClean="0">
                <a:solidFill>
                  <a:schemeClr val="accent2"/>
                </a:solidFill>
              </a:rPr>
              <a:t>Pad</a:t>
            </a:r>
            <a:r>
              <a:rPr lang="ja-JP" altLang="en-US" sz="2800" dirty="0" smtClean="0"/>
              <a:t>を使ってレベルを合わせる</a:t>
            </a:r>
            <a:endParaRPr lang="en-US" altLang="ja-JP" sz="2800" dirty="0" smtClean="0"/>
          </a:p>
          <a:p>
            <a:pPr marL="697230" indent="-514350">
              <a:buClr>
                <a:schemeClr val="accent4"/>
              </a:buClr>
              <a:buFont typeface="+mj-ea"/>
              <a:buAutoNum type="circleNumDbPlain"/>
            </a:pPr>
            <a:r>
              <a:rPr kumimoji="1" lang="en-US" altLang="ja-JP" sz="2800" dirty="0" smtClean="0">
                <a:solidFill>
                  <a:schemeClr val="accent2"/>
                </a:solidFill>
              </a:rPr>
              <a:t>ST</a:t>
            </a:r>
            <a:r>
              <a:rPr kumimoji="1" lang="ja-JP" altLang="en-US" sz="2800" dirty="0" smtClean="0"/>
              <a:t>を押して</a:t>
            </a:r>
            <a:r>
              <a:rPr kumimoji="1" lang="en-US" altLang="ja-JP" sz="2800" dirty="0" smtClean="0"/>
              <a:t>ST</a:t>
            </a:r>
            <a:r>
              <a:rPr kumimoji="1" lang="ja-JP" altLang="en-US" sz="2800" dirty="0" smtClean="0"/>
              <a:t>バスにアサインする</a:t>
            </a:r>
            <a:endParaRPr kumimoji="1" lang="en-US" altLang="ja-JP" sz="2800" dirty="0" smtClean="0"/>
          </a:p>
          <a:p>
            <a:pPr marL="697230" indent="-514350">
              <a:buClr>
                <a:schemeClr val="accent4"/>
              </a:buClr>
              <a:buFont typeface="+mj-ea"/>
              <a:buAutoNum type="circleNumDbPlain"/>
            </a:pPr>
            <a:r>
              <a:rPr lang="en-US" altLang="ja-JP" sz="2800" dirty="0" smtClean="0">
                <a:solidFill>
                  <a:schemeClr val="accent2"/>
                </a:solidFill>
              </a:rPr>
              <a:t>ON</a:t>
            </a:r>
            <a:r>
              <a:rPr lang="ja-JP" altLang="en-US" sz="2800" dirty="0" smtClean="0"/>
              <a:t>を押してチャンネルを生かす</a:t>
            </a:r>
            <a:endParaRPr lang="en-US" altLang="ja-JP" sz="2800" dirty="0" smtClean="0"/>
          </a:p>
          <a:p>
            <a:pPr marL="697230" indent="-514350">
              <a:buClr>
                <a:schemeClr val="accent4"/>
              </a:buClr>
              <a:buFont typeface="+mj-ea"/>
              <a:buAutoNum type="circleNumDbPlain"/>
            </a:pPr>
            <a:r>
              <a:rPr lang="ja-JP" altLang="en-US" sz="2800" dirty="0" smtClean="0">
                <a:solidFill>
                  <a:schemeClr val="accent2"/>
                </a:solidFill>
              </a:rPr>
              <a:t>チャンネルフェーダー</a:t>
            </a:r>
            <a:r>
              <a:rPr lang="ja-JP" altLang="en-US" sz="2800" dirty="0" smtClean="0"/>
              <a:t>を上げる</a:t>
            </a:r>
            <a:endParaRPr lang="en-US" altLang="ja-JP" sz="2800" dirty="0" smtClean="0"/>
          </a:p>
          <a:p>
            <a:pPr marL="697230" indent="-514350">
              <a:buClr>
                <a:schemeClr val="accent4"/>
              </a:buClr>
              <a:buFont typeface="+mj-ea"/>
              <a:buAutoNum type="circleNumDbPlain"/>
            </a:pPr>
            <a:r>
              <a:rPr lang="ja-JP" altLang="en-US" sz="2800" dirty="0" smtClean="0">
                <a:solidFill>
                  <a:schemeClr val="accent2"/>
                </a:solidFill>
              </a:rPr>
              <a:t>マスターフェーダー</a:t>
            </a:r>
            <a:r>
              <a:rPr lang="ja-JP" altLang="en-US" sz="2800" dirty="0" smtClean="0"/>
              <a:t>を上げる</a:t>
            </a:r>
            <a:endParaRPr lang="en-US" altLang="ja-JP" sz="30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38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アドバンの卓での音の出し方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b="1" dirty="0" smtClean="0">
                <a:solidFill>
                  <a:schemeClr val="accent5"/>
                </a:solidFill>
              </a:rPr>
              <a:t>モニターから音を出す</a:t>
            </a:r>
            <a:endParaRPr kumimoji="1" lang="en-US" altLang="ja-JP" b="1" dirty="0" smtClean="0">
              <a:solidFill>
                <a:schemeClr val="accent5"/>
              </a:solidFill>
            </a:endParaRPr>
          </a:p>
          <a:p>
            <a:pPr lvl="1"/>
            <a:r>
              <a:rPr lang="en-US" altLang="ja-JP" dirty="0" smtClean="0"/>
              <a:t>Aux</a:t>
            </a:r>
            <a:r>
              <a:rPr lang="ja-JP" altLang="en-US" dirty="0" smtClean="0"/>
              <a:t>バスに送ってモニター</a:t>
            </a:r>
            <a:r>
              <a:rPr lang="en-US" altLang="ja-JP" dirty="0" smtClean="0"/>
              <a:t>Mix</a:t>
            </a:r>
            <a:r>
              <a:rPr lang="ja-JP" altLang="en-US" dirty="0" smtClean="0"/>
              <a:t>を作ります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GA32/12</a:t>
            </a:r>
            <a:r>
              <a:rPr lang="ja-JP" altLang="en-US" dirty="0" smtClean="0"/>
              <a:t>は、</a:t>
            </a:r>
            <a:r>
              <a:rPr lang="en-US" altLang="ja-JP" dirty="0" smtClean="0"/>
              <a:t>Aux</a:t>
            </a:r>
            <a:r>
              <a:rPr lang="ja-JP" altLang="en-US" dirty="0" smtClean="0"/>
              <a:t>を</a:t>
            </a:r>
            <a:r>
              <a:rPr lang="en-US" altLang="ja-JP" dirty="0" smtClean="0"/>
              <a:t>Mix Bus</a:t>
            </a:r>
            <a:r>
              <a:rPr lang="ja-JP" altLang="en-US" dirty="0" smtClean="0"/>
              <a:t>に読み替えてください</a:t>
            </a:r>
            <a:endParaRPr lang="en-US" altLang="ja-JP" dirty="0" smtClean="0"/>
          </a:p>
          <a:p>
            <a:pPr lvl="1">
              <a:buNone/>
            </a:pPr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前のページのつづき</a:t>
            </a:r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697230" indent="-514350">
              <a:buClr>
                <a:schemeClr val="accent4"/>
              </a:buClr>
              <a:buFont typeface="+mj-ea"/>
              <a:buAutoNum type="circleNumDbPlain"/>
            </a:pPr>
            <a:r>
              <a:rPr kumimoji="1" lang="ja-JP" altLang="en-US" sz="2800" dirty="0" smtClean="0"/>
              <a:t>用途によって</a:t>
            </a:r>
            <a:r>
              <a:rPr kumimoji="1" lang="en-US" altLang="ja-JP" sz="2800" dirty="0" smtClean="0">
                <a:solidFill>
                  <a:schemeClr val="accent2"/>
                </a:solidFill>
              </a:rPr>
              <a:t>Pre/Post Fader</a:t>
            </a:r>
            <a:r>
              <a:rPr kumimoji="1" lang="ja-JP" altLang="en-US" sz="2800" dirty="0" smtClean="0"/>
              <a:t>を切り替える</a:t>
            </a:r>
            <a:endParaRPr kumimoji="1" lang="en-US" altLang="ja-JP" sz="2800" dirty="0" smtClean="0"/>
          </a:p>
          <a:p>
            <a:pPr marL="697230" indent="-514350">
              <a:buClr>
                <a:schemeClr val="accent4"/>
              </a:buClr>
              <a:buFont typeface="+mj-ea"/>
              <a:buAutoNum type="circleNumDbPlain"/>
            </a:pPr>
            <a:r>
              <a:rPr lang="en-US" altLang="ja-JP" sz="2800" dirty="0" smtClean="0">
                <a:solidFill>
                  <a:schemeClr val="accent2"/>
                </a:solidFill>
              </a:rPr>
              <a:t>ON</a:t>
            </a:r>
            <a:r>
              <a:rPr lang="ja-JP" altLang="en-US" sz="2800" dirty="0" smtClean="0"/>
              <a:t>を押してチャンネルを生かす</a:t>
            </a:r>
            <a:endParaRPr lang="en-US" altLang="ja-JP" sz="2800" dirty="0" smtClean="0"/>
          </a:p>
          <a:p>
            <a:pPr marL="697230" indent="-514350">
              <a:buClr>
                <a:schemeClr val="accent4"/>
              </a:buClr>
              <a:buFont typeface="+mj-ea"/>
              <a:buAutoNum type="circleNumDbPlain"/>
            </a:pPr>
            <a:r>
              <a:rPr lang="en-US" altLang="ja-JP" sz="2800" dirty="0" smtClean="0"/>
              <a:t>Post</a:t>
            </a:r>
            <a:r>
              <a:rPr lang="ja-JP" altLang="en-US" sz="2800" dirty="0" smtClean="0"/>
              <a:t>のときは、</a:t>
            </a:r>
            <a:r>
              <a:rPr lang="ja-JP" altLang="en-US" sz="2800" dirty="0" smtClean="0">
                <a:solidFill>
                  <a:schemeClr val="accent2"/>
                </a:solidFill>
              </a:rPr>
              <a:t>チャンネルフェーダー</a:t>
            </a:r>
            <a:r>
              <a:rPr lang="ja-JP" altLang="en-US" sz="2800" dirty="0" smtClean="0"/>
              <a:t>を上げる</a:t>
            </a:r>
            <a:endParaRPr lang="en-US" altLang="ja-JP" sz="2800" dirty="0" smtClean="0"/>
          </a:p>
          <a:p>
            <a:pPr marL="697230" indent="-514350">
              <a:buClr>
                <a:schemeClr val="accent4"/>
              </a:buClr>
              <a:buFont typeface="+mj-ea"/>
              <a:buAutoNum type="circleNumDbPlain"/>
            </a:pPr>
            <a:r>
              <a:rPr lang="en-US" altLang="ja-JP" sz="2800" dirty="0" smtClean="0">
                <a:solidFill>
                  <a:schemeClr val="accent2"/>
                </a:solidFill>
              </a:rPr>
              <a:t>Aux</a:t>
            </a:r>
            <a:r>
              <a:rPr lang="ja-JP" altLang="en-US" sz="2800" dirty="0" smtClean="0">
                <a:solidFill>
                  <a:schemeClr val="accent2"/>
                </a:solidFill>
              </a:rPr>
              <a:t>つまみ</a:t>
            </a:r>
            <a:r>
              <a:rPr lang="ja-JP" altLang="en-US" sz="2800" dirty="0" smtClean="0"/>
              <a:t>を上げる</a:t>
            </a:r>
            <a:endParaRPr lang="en-US" altLang="ja-JP" sz="2800" dirty="0" smtClean="0"/>
          </a:p>
          <a:p>
            <a:pPr marL="697230" indent="-514350">
              <a:buClr>
                <a:schemeClr val="accent4"/>
              </a:buClr>
              <a:buFont typeface="+mj-ea"/>
              <a:buAutoNum type="circleNumDbPlain"/>
            </a:pPr>
            <a:r>
              <a:rPr lang="ja-JP" altLang="en-US" sz="2800" dirty="0" smtClean="0">
                <a:solidFill>
                  <a:schemeClr val="accent2"/>
                </a:solidFill>
              </a:rPr>
              <a:t>マスターフェーダー</a:t>
            </a:r>
            <a:r>
              <a:rPr lang="ja-JP" altLang="en-US" sz="2800" dirty="0" smtClean="0"/>
              <a:t>を上げる</a:t>
            </a:r>
            <a:endParaRPr lang="en-US" altLang="ja-JP" sz="28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39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アドバンの音響の機材たち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u="sng" dirty="0" smtClean="0">
                <a:solidFill>
                  <a:schemeClr val="accent2"/>
                </a:solidFill>
              </a:rPr>
              <a:t>パワーアンプ</a:t>
            </a:r>
            <a:r>
              <a:rPr kumimoji="1" lang="ja-JP" altLang="en-US" sz="2400" dirty="0" smtClean="0">
                <a:solidFill>
                  <a:schemeClr val="accent5"/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accent5"/>
                </a:solidFill>
              </a:rPr>
              <a:t>(</a:t>
            </a:r>
            <a:r>
              <a:rPr kumimoji="1" lang="ja-JP" altLang="en-US" sz="2400" dirty="0" smtClean="0">
                <a:solidFill>
                  <a:schemeClr val="accent5"/>
                </a:solidFill>
              </a:rPr>
              <a:t>アンプ</a:t>
            </a:r>
            <a:r>
              <a:rPr lang="en-US" altLang="ja-JP" sz="2400" dirty="0" smtClean="0">
                <a:solidFill>
                  <a:schemeClr val="accent5"/>
                </a:solidFill>
              </a:rPr>
              <a:t> / Power Amplifier</a:t>
            </a:r>
            <a:r>
              <a:rPr kumimoji="1" lang="en-US" altLang="ja-JP" sz="2400" dirty="0" smtClean="0">
                <a:solidFill>
                  <a:schemeClr val="accent5"/>
                </a:solidFill>
              </a:rPr>
              <a:t>)</a:t>
            </a:r>
          </a:p>
          <a:p>
            <a:pPr lvl="1"/>
            <a:r>
              <a:rPr kumimoji="1" lang="ja-JP" altLang="en-US" dirty="0" smtClean="0"/>
              <a:t>スピーカーを鳴らせるレベルまで信号を増幅する。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つまり、音をでっかくするってことです</a:t>
            </a:r>
            <a:r>
              <a:rPr kumimoji="1" lang="ja-JP" altLang="en-US" dirty="0" err="1" smtClean="0"/>
              <a:t>ｗ</a:t>
            </a:r>
            <a:endParaRPr kumimoji="1" lang="en-US" altLang="ja-JP" dirty="0" smtClean="0"/>
          </a:p>
          <a:p>
            <a:r>
              <a:rPr lang="ja-JP" altLang="en-US" b="1" u="sng" dirty="0" smtClean="0">
                <a:solidFill>
                  <a:schemeClr val="accent2"/>
                </a:solidFill>
              </a:rPr>
              <a:t>スピーカー</a:t>
            </a:r>
            <a:r>
              <a:rPr lang="ja-JP" altLang="en-US" sz="2400" dirty="0" smtClean="0">
                <a:solidFill>
                  <a:schemeClr val="accent5"/>
                </a:solidFill>
              </a:rPr>
              <a:t> </a:t>
            </a:r>
            <a:r>
              <a:rPr lang="en-US" altLang="ja-JP" sz="2400" dirty="0" smtClean="0">
                <a:solidFill>
                  <a:schemeClr val="accent5"/>
                </a:solidFill>
              </a:rPr>
              <a:t>(Speaker)</a:t>
            </a:r>
            <a:endParaRPr lang="en-US" altLang="ja-JP" dirty="0" smtClean="0">
              <a:solidFill>
                <a:schemeClr val="accent5"/>
              </a:solidFill>
            </a:endParaRPr>
          </a:p>
          <a:p>
            <a:pPr lvl="1"/>
            <a:r>
              <a:rPr kumimoji="1" lang="ja-JP" altLang="en-US" dirty="0" smtClean="0"/>
              <a:t>電気信号を音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空気の振動</a:t>
            </a:r>
            <a:r>
              <a:rPr kumimoji="1" lang="en-US" altLang="ja-JP" dirty="0" smtClean="0"/>
              <a:t>) </a:t>
            </a:r>
            <a:r>
              <a:rPr kumimoji="1" lang="ja-JP" altLang="en-US" dirty="0" smtClean="0"/>
              <a:t>に変える。音の出口。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メインは客席用、モニターは演者さん用。</a:t>
            </a:r>
            <a:endParaRPr kumimoji="1" lang="en-US" altLang="ja-JP" dirty="0" smtClean="0"/>
          </a:p>
          <a:p>
            <a:r>
              <a:rPr lang="ja-JP" altLang="en-US" b="1" u="sng" dirty="0" smtClean="0">
                <a:solidFill>
                  <a:schemeClr val="accent2"/>
                </a:solidFill>
              </a:rPr>
              <a:t>エフェクター</a:t>
            </a:r>
            <a:r>
              <a:rPr lang="ja-JP" altLang="en-US" sz="2400" dirty="0" smtClean="0">
                <a:solidFill>
                  <a:schemeClr val="accent5"/>
                </a:solidFill>
              </a:rPr>
              <a:t> </a:t>
            </a:r>
            <a:r>
              <a:rPr lang="en-US" altLang="ja-JP" sz="2400" dirty="0" smtClean="0">
                <a:solidFill>
                  <a:schemeClr val="accent5"/>
                </a:solidFill>
              </a:rPr>
              <a:t>(Effects / EFX / FX / Processor)</a:t>
            </a:r>
          </a:p>
          <a:p>
            <a:pPr lvl="1"/>
            <a:r>
              <a:rPr kumimoji="1" lang="en-US" altLang="ja-JP" dirty="0" smtClean="0"/>
              <a:t>EQ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コンプ、リバーブ、ディレイなど、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音にいろいろな効果をつけたり変化させたりする。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アドバンの卓での音の出し方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b="1" dirty="0" smtClean="0">
                <a:solidFill>
                  <a:schemeClr val="accent5"/>
                </a:solidFill>
              </a:rPr>
              <a:t>センドリターンでエフェクトをかける</a:t>
            </a:r>
            <a:endParaRPr kumimoji="1" lang="en-US" altLang="ja-JP" b="1" dirty="0" smtClean="0">
              <a:solidFill>
                <a:schemeClr val="accent5"/>
              </a:solidFill>
            </a:endParaRPr>
          </a:p>
          <a:p>
            <a:pPr lvl="1"/>
            <a:r>
              <a:rPr lang="en-US" altLang="ja-JP" dirty="0" smtClean="0"/>
              <a:t>Aux</a:t>
            </a:r>
            <a:r>
              <a:rPr lang="ja-JP" altLang="en-US" dirty="0" smtClean="0"/>
              <a:t>バスからエフェクトに送り、それを</a:t>
            </a:r>
            <a:r>
              <a:rPr lang="en-US" altLang="ja-JP" dirty="0" smtClean="0"/>
              <a:t>Input</a:t>
            </a:r>
            <a:r>
              <a:rPr lang="ja-JP" altLang="en-US" dirty="0" smtClean="0"/>
              <a:t>に返します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GA32/12</a:t>
            </a:r>
            <a:r>
              <a:rPr lang="ja-JP" altLang="en-US" dirty="0" smtClean="0"/>
              <a:t>は、</a:t>
            </a:r>
            <a:r>
              <a:rPr lang="en-US" altLang="ja-JP" dirty="0" smtClean="0"/>
              <a:t>Aux</a:t>
            </a:r>
            <a:r>
              <a:rPr lang="ja-JP" altLang="en-US" dirty="0" smtClean="0"/>
              <a:t>を</a:t>
            </a:r>
            <a:r>
              <a:rPr lang="en-US" altLang="ja-JP" dirty="0" smtClean="0"/>
              <a:t>Mix Bus</a:t>
            </a:r>
            <a:r>
              <a:rPr lang="ja-JP" altLang="en-US" dirty="0" smtClean="0"/>
              <a:t>に読み替えてください</a:t>
            </a:r>
            <a:endParaRPr lang="en-US" altLang="ja-JP" dirty="0" smtClean="0"/>
          </a:p>
          <a:p>
            <a:pPr lvl="1">
              <a:buNone/>
            </a:pPr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前のページのつづき</a:t>
            </a:r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697230" indent="-514350">
              <a:buClr>
                <a:schemeClr val="accent4"/>
              </a:buClr>
              <a:buFont typeface="+mj-ea"/>
              <a:buAutoNum type="circleNumDbPlain" startAt="6"/>
            </a:pPr>
            <a:r>
              <a:rPr lang="ja-JP" altLang="en-US" sz="2800" dirty="0" smtClean="0">
                <a:solidFill>
                  <a:schemeClr val="accent5"/>
                </a:solidFill>
              </a:rPr>
              <a:t>モニターから音を出すとき</a:t>
            </a:r>
            <a:r>
              <a:rPr lang="ja-JP" altLang="en-US" sz="2800" dirty="0" smtClean="0"/>
              <a:t>と同様に、</a:t>
            </a:r>
            <a:r>
              <a:rPr lang="en-US" altLang="ja-JP" sz="2800" dirty="0" smtClean="0">
                <a:solidFill>
                  <a:schemeClr val="accent2"/>
                </a:solidFill>
              </a:rPr>
              <a:t>Aux</a:t>
            </a:r>
            <a:r>
              <a:rPr lang="ja-JP" altLang="en-US" sz="2800" dirty="0" smtClean="0">
                <a:solidFill>
                  <a:schemeClr val="accent2"/>
                </a:solidFill>
              </a:rPr>
              <a:t>バス</a:t>
            </a:r>
            <a:r>
              <a:rPr lang="ja-JP" altLang="en-US" sz="2800" dirty="0" smtClean="0"/>
              <a:t>からエフェクターに送る</a:t>
            </a:r>
            <a:endParaRPr lang="en-US" altLang="ja-JP" sz="2800" dirty="0" smtClean="0"/>
          </a:p>
          <a:p>
            <a:pPr marL="697230" indent="-514350">
              <a:buClr>
                <a:schemeClr val="accent4"/>
              </a:buClr>
              <a:buFont typeface="+mj-ea"/>
              <a:buAutoNum type="circleNumDbPlain" startAt="6"/>
            </a:pPr>
            <a:r>
              <a:rPr lang="ja-JP" altLang="en-US" sz="2800" dirty="0" smtClean="0"/>
              <a:t>エフェクターの</a:t>
            </a:r>
            <a:r>
              <a:rPr lang="en-US" altLang="ja-JP" sz="2800" dirty="0" smtClean="0">
                <a:solidFill>
                  <a:schemeClr val="accent2"/>
                </a:solidFill>
              </a:rPr>
              <a:t>Gain</a:t>
            </a:r>
            <a:r>
              <a:rPr lang="ja-JP" altLang="en-US" sz="2800" dirty="0" smtClean="0"/>
              <a:t>と</a:t>
            </a:r>
            <a:r>
              <a:rPr lang="ja-JP" altLang="en-US" sz="2800" dirty="0" smtClean="0">
                <a:solidFill>
                  <a:schemeClr val="accent2"/>
                </a:solidFill>
              </a:rPr>
              <a:t>設定</a:t>
            </a:r>
            <a:r>
              <a:rPr lang="ja-JP" altLang="en-US" sz="2800" dirty="0" smtClean="0"/>
              <a:t>を調節する</a:t>
            </a:r>
            <a:endParaRPr lang="en-US" altLang="ja-JP" sz="2800" dirty="0" smtClean="0"/>
          </a:p>
          <a:p>
            <a:pPr marL="697230" indent="-514350">
              <a:buClr>
                <a:schemeClr val="accent4"/>
              </a:buClr>
              <a:buFont typeface="+mj-ea"/>
              <a:buAutoNum type="circleNumDbPlain" startAt="6"/>
            </a:pPr>
            <a:r>
              <a:rPr lang="ja-JP" altLang="en-US" sz="2800" dirty="0" smtClean="0"/>
              <a:t>返ってきた</a:t>
            </a:r>
            <a:r>
              <a:rPr lang="en-US" altLang="ja-JP" sz="2800" dirty="0" err="1" smtClean="0"/>
              <a:t>ch</a:t>
            </a:r>
            <a:r>
              <a:rPr lang="ja-JP" altLang="en-US" sz="2800" dirty="0" smtClean="0"/>
              <a:t>の</a:t>
            </a:r>
            <a:r>
              <a:rPr lang="en-US" altLang="ja-JP" sz="2800" dirty="0" smtClean="0">
                <a:solidFill>
                  <a:schemeClr val="accent2"/>
                </a:solidFill>
              </a:rPr>
              <a:t>Gain</a:t>
            </a:r>
            <a:r>
              <a:rPr lang="ja-JP" altLang="en-US" sz="2800" dirty="0" smtClean="0"/>
              <a:t>をとり、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>
                <a:solidFill>
                  <a:schemeClr val="accent5"/>
                </a:solidFill>
              </a:rPr>
              <a:t>メインから音を出すとき</a:t>
            </a:r>
            <a:r>
              <a:rPr lang="ja-JP" altLang="en-US" sz="2800" dirty="0" smtClean="0"/>
              <a:t>と同様に、</a:t>
            </a:r>
            <a:r>
              <a:rPr lang="en-US" altLang="ja-JP" sz="2800" dirty="0" smtClean="0">
                <a:solidFill>
                  <a:schemeClr val="accent2"/>
                </a:solidFill>
              </a:rPr>
              <a:t>ST</a:t>
            </a:r>
            <a:r>
              <a:rPr lang="ja-JP" altLang="en-US" sz="2800" dirty="0" smtClean="0">
                <a:solidFill>
                  <a:schemeClr val="accent2"/>
                </a:solidFill>
              </a:rPr>
              <a:t>バスに送る</a:t>
            </a:r>
            <a:endParaRPr lang="en-US" altLang="ja-JP" sz="2800" dirty="0" smtClean="0">
              <a:solidFill>
                <a:schemeClr val="accent2"/>
              </a:solidFill>
            </a:endParaRPr>
          </a:p>
          <a:p>
            <a:pPr marL="697230" indent="-514350">
              <a:buClr>
                <a:schemeClr val="accent4"/>
              </a:buClr>
              <a:buFont typeface="+mj-ea"/>
              <a:buAutoNum type="circleNumDbPlain" startAt="6"/>
            </a:pPr>
            <a:r>
              <a:rPr lang="ja-JP" altLang="en-US" sz="2800" dirty="0" smtClean="0"/>
              <a:t>他の</a:t>
            </a:r>
            <a:r>
              <a:rPr lang="en-US" altLang="ja-JP" sz="2800" dirty="0" err="1" smtClean="0"/>
              <a:t>ch</a:t>
            </a:r>
            <a:r>
              <a:rPr lang="ja-JP" altLang="en-US" sz="2800" dirty="0" smtClean="0"/>
              <a:t>といっしょに</a:t>
            </a:r>
            <a:r>
              <a:rPr lang="en-US" altLang="ja-JP" sz="2800" dirty="0" smtClean="0"/>
              <a:t>ST</a:t>
            </a:r>
            <a:r>
              <a:rPr lang="ja-JP" altLang="en-US" sz="2800" dirty="0" smtClean="0"/>
              <a:t>バスから出す</a:t>
            </a:r>
            <a:endParaRPr lang="en-US" altLang="ja-JP" sz="28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40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基音と倍音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440Hz</a:t>
            </a:r>
            <a:r>
              <a:rPr kumimoji="1" lang="ja-JP" altLang="en-US" dirty="0" smtClean="0"/>
              <a:t>の音だったらラの音だと分かる</a:t>
            </a:r>
            <a:endParaRPr lang="en-US" altLang="ja-JP" dirty="0" smtClean="0"/>
          </a:p>
          <a:p>
            <a:pPr lvl="5"/>
            <a:endParaRPr kumimoji="1" lang="en-US" altLang="ja-JP" dirty="0" smtClean="0"/>
          </a:p>
          <a:p>
            <a:r>
              <a:rPr lang="ja-JP" altLang="en-US" dirty="0" smtClean="0"/>
              <a:t>じゃあ、何で同じ</a:t>
            </a:r>
            <a:r>
              <a:rPr lang="en-US" altLang="ja-JP" dirty="0" smtClean="0"/>
              <a:t>440Hz</a:t>
            </a:r>
            <a:r>
              <a:rPr lang="ja-JP" altLang="en-US" dirty="0" smtClean="0"/>
              <a:t>の音なのに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Piano</a:t>
            </a:r>
            <a:r>
              <a:rPr lang="ja-JP" altLang="en-US" dirty="0" smtClean="0"/>
              <a:t>や</a:t>
            </a:r>
            <a:r>
              <a:rPr lang="en-US" altLang="ja-JP" dirty="0" smtClean="0"/>
              <a:t>Guitar</a:t>
            </a:r>
            <a:r>
              <a:rPr lang="ja-JP" altLang="en-US" dirty="0" smtClean="0"/>
              <a:t>の音を聞き比べられるの？</a:t>
            </a:r>
            <a:endParaRPr lang="en-US" altLang="ja-JP" dirty="0" smtClean="0"/>
          </a:p>
          <a:p>
            <a:r>
              <a:rPr kumimoji="1" lang="ja-JP" altLang="en-US" dirty="0" smtClean="0"/>
              <a:t>何で同じ「人の声」なのに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誰の声なのかが分かるの？</a:t>
            </a:r>
            <a:endParaRPr kumimoji="1" lang="en-US" altLang="ja-JP" dirty="0" smtClean="0"/>
          </a:p>
          <a:p>
            <a:endParaRPr kumimoji="1"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41</a:t>
            </a:fld>
            <a:endParaRPr kumimoji="1" lang="ja-JP" altLang="en-US" dirty="0"/>
          </a:p>
        </p:txBody>
      </p:sp>
      <p:sp>
        <p:nvSpPr>
          <p:cNvPr id="7" name="下矢印 6"/>
          <p:cNvSpPr/>
          <p:nvPr/>
        </p:nvSpPr>
        <p:spPr>
          <a:xfrm>
            <a:off x="4264922" y="4929198"/>
            <a:ext cx="500066" cy="500066"/>
          </a:xfrm>
          <a:prstGeom prst="downArrow">
            <a:avLst/>
          </a:prstGeom>
          <a:solidFill>
            <a:schemeClr val="accent2">
              <a:alpha val="78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00000"/>
            </a:lightRig>
          </a:scene3d>
          <a:sp3d contourW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28728" y="5501831"/>
            <a:ext cx="6162098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ja-JP" altLang="en-US" sz="2800" b="1" u="sng" dirty="0" smtClean="0">
                <a:solidFill>
                  <a:schemeClr val="accent2"/>
                </a:solidFill>
              </a:rPr>
              <a:t>音源によって倍音の出方が違うから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/>
        </p:nvCxnSpPr>
        <p:spPr>
          <a:xfrm>
            <a:off x="428596" y="3929066"/>
            <a:ext cx="8215370" cy="0"/>
          </a:xfrm>
          <a:prstGeom prst="line">
            <a:avLst/>
          </a:prstGeom>
          <a:ln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基音と倍音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>
                <a:solidFill>
                  <a:schemeClr val="accent3"/>
                </a:solidFill>
              </a:rPr>
              <a:t>基音</a:t>
            </a:r>
            <a:r>
              <a:rPr kumimoji="1" lang="ja-JP" altLang="en-US" sz="2400" dirty="0" smtClean="0"/>
              <a:t>で　　　が決まる</a:t>
            </a:r>
            <a:endParaRPr kumimoji="1" lang="en-US" altLang="ja-JP" sz="2400" dirty="0" smtClean="0"/>
          </a:p>
          <a:p>
            <a:r>
              <a:rPr kumimoji="1" lang="ja-JP" altLang="en-US" sz="2400" dirty="0" smtClean="0">
                <a:solidFill>
                  <a:schemeClr val="tx2"/>
                </a:solidFill>
              </a:rPr>
              <a:t>倍音</a:t>
            </a:r>
            <a:r>
              <a:rPr kumimoji="1" lang="ja-JP" altLang="en-US" sz="2400" dirty="0" smtClean="0"/>
              <a:t>の構成 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≒周波数特性</a:t>
            </a:r>
            <a:r>
              <a:rPr kumimoji="1" lang="en-US" altLang="ja-JP" sz="2400" dirty="0" smtClean="0"/>
              <a:t>) </a:t>
            </a:r>
            <a:r>
              <a:rPr kumimoji="1" lang="ja-JP" altLang="en-US" sz="2400" dirty="0" smtClean="0"/>
              <a:t>で　　　が決まる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楽器によって　　　の出方が違う</a:t>
            </a:r>
            <a:endParaRPr kumimoji="1"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42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000100" y="1714488"/>
            <a:ext cx="285752" cy="221457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143108" y="2786058"/>
            <a:ext cx="285752" cy="114300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286116" y="3143248"/>
            <a:ext cx="285752" cy="78581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429124" y="3357562"/>
            <a:ext cx="285752" cy="57150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572132" y="3500438"/>
            <a:ext cx="285752" cy="42862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715140" y="3643314"/>
            <a:ext cx="285752" cy="28575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7858148" y="3714752"/>
            <a:ext cx="285752" cy="21431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16060" y="407194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3"/>
                </a:solidFill>
              </a:rPr>
              <a:t>440</a:t>
            </a:r>
            <a:endParaRPr kumimoji="1" lang="ja-JP" altLang="en-US" dirty="0">
              <a:solidFill>
                <a:schemeClr val="accent3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72936" y="407194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/>
                </a:solidFill>
              </a:rPr>
              <a:t>880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058143" y="407194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/>
                </a:solidFill>
              </a:rPr>
              <a:t>1320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01162" y="407194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/>
                </a:solidFill>
              </a:rPr>
              <a:t>1760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330522" y="407194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/>
                </a:solidFill>
              </a:rPr>
              <a:t>2200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473541" y="407194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/>
                </a:solidFill>
              </a:rPr>
              <a:t>2560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643834" y="407194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/>
                </a:solidFill>
              </a:rPr>
              <a:t>3080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285852" y="171448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 smtClean="0">
                <a:solidFill>
                  <a:schemeClr val="accent3"/>
                </a:solidFill>
              </a:rPr>
              <a:t>基音</a:t>
            </a:r>
            <a:endParaRPr kumimoji="1" lang="ja-JP" altLang="en-US" b="1" u="sng" dirty="0">
              <a:solidFill>
                <a:schemeClr val="accent3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884669" y="2416726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2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倍音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044506" y="278605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3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倍音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170668" y="298823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4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倍音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303209" y="3131106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/>
                </a:solidFill>
              </a:rPr>
              <a:t>5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倍音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453520" y="327398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6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倍音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613357" y="334542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/>
                </a:solidFill>
              </a:rPr>
              <a:t>7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倍音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34" name="左中かっこ 33"/>
          <p:cNvSpPr/>
          <p:nvPr/>
        </p:nvSpPr>
        <p:spPr>
          <a:xfrm rot="5400000">
            <a:off x="4964909" y="-964437"/>
            <a:ext cx="285752" cy="6357982"/>
          </a:xfrm>
          <a:prstGeom prst="leftBrac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762123" y="171448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 smtClean="0">
                <a:solidFill>
                  <a:schemeClr val="accent5"/>
                </a:solidFill>
              </a:rPr>
              <a:t>倍音</a:t>
            </a:r>
            <a:endParaRPr kumimoji="1" lang="ja-JP" altLang="en-US" b="1" u="sng" dirty="0">
              <a:solidFill>
                <a:schemeClr val="accent5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898300" y="4568810"/>
            <a:ext cx="857256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ja-JP" altLang="en-US" sz="2400" b="1" u="sng" dirty="0" smtClean="0">
                <a:solidFill>
                  <a:schemeClr val="accent2"/>
                </a:solidFill>
              </a:rPr>
              <a:t>音高</a:t>
            </a:r>
            <a:endParaRPr kumimoji="1" lang="ja-JP" alt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058418" y="5096172"/>
            <a:ext cx="857256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ja-JP" altLang="en-US" sz="2400" b="1" u="sng" dirty="0" smtClean="0">
                <a:solidFill>
                  <a:schemeClr val="accent2"/>
                </a:solidFill>
              </a:rPr>
              <a:t>音色</a:t>
            </a:r>
            <a:endParaRPr kumimoji="1" lang="ja-JP" alt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830192" y="5629930"/>
            <a:ext cx="857256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ja-JP" altLang="en-US" sz="2400" b="1" u="sng" dirty="0" smtClean="0">
                <a:solidFill>
                  <a:schemeClr val="accent2"/>
                </a:solidFill>
              </a:rPr>
              <a:t>倍音</a:t>
            </a:r>
            <a:endParaRPr kumimoji="1" lang="ja-JP" alt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358214" y="40598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4"/>
                </a:solidFill>
              </a:rPr>
              <a:t>Hz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 rot="5400000" flipH="1" flipV="1">
            <a:off x="-642974" y="2857496"/>
            <a:ext cx="2714644" cy="0"/>
          </a:xfrm>
          <a:prstGeom prst="line">
            <a:avLst/>
          </a:prstGeom>
          <a:ln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 rot="16200000">
            <a:off x="147220" y="13529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4"/>
                </a:solidFill>
              </a:rPr>
              <a:t>振幅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エンベロープ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時間変化</a:t>
            </a:r>
            <a:endParaRPr lang="en-US" altLang="ja-JP" dirty="0" smtClean="0"/>
          </a:p>
          <a:p>
            <a:pPr lvl="1"/>
            <a:r>
              <a:rPr lang="ja-JP" altLang="en-US" sz="2800" dirty="0" smtClean="0"/>
              <a:t>時間が経つにつれて</a:t>
            </a:r>
            <a:r>
              <a:rPr lang="en-US" altLang="ja-JP" sz="2800" dirty="0" smtClean="0"/>
              <a:t>Piano</a:t>
            </a:r>
            <a:r>
              <a:rPr lang="ja-JP" altLang="en-US" sz="2800" dirty="0" smtClean="0"/>
              <a:t>とかは音が減衰する</a:t>
            </a:r>
            <a:endParaRPr lang="en-US" altLang="ja-JP" sz="2800" dirty="0" smtClean="0"/>
          </a:p>
          <a:p>
            <a:pPr lvl="1"/>
            <a:r>
              <a:rPr lang="ja-JP" altLang="en-US" sz="2800" dirty="0" smtClean="0"/>
              <a:t>音量だけでなく、倍音構成 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≒周波数特性</a:t>
            </a:r>
            <a:r>
              <a:rPr lang="en-US" altLang="ja-JP" sz="2800" dirty="0" smtClean="0"/>
              <a:t>) </a:t>
            </a:r>
            <a:r>
              <a:rPr lang="ja-JP" altLang="en-US" sz="2800" dirty="0" smtClean="0"/>
              <a:t>も、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時間と共に変わっていく</a:t>
            </a:r>
            <a:endParaRPr lang="en-US" altLang="ja-JP" sz="2800" dirty="0" smtClean="0"/>
          </a:p>
          <a:p>
            <a:pPr lvl="1"/>
            <a:endParaRPr lang="en-US" altLang="ja-JP" sz="2800" dirty="0" smtClean="0"/>
          </a:p>
          <a:p>
            <a:pPr lvl="1"/>
            <a:r>
              <a:rPr lang="ja-JP" altLang="en-US" sz="2800" dirty="0" smtClean="0"/>
              <a:t>こういった変化の仕方 </a:t>
            </a:r>
            <a:r>
              <a:rPr lang="en-US" altLang="ja-JP" sz="2800" dirty="0" smtClean="0"/>
              <a:t>= </a:t>
            </a:r>
            <a:r>
              <a:rPr lang="ja-JP" altLang="en-US" sz="2800" dirty="0" smtClean="0"/>
              <a:t>エンベロープ が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楽器によって違う</a:t>
            </a:r>
            <a:endParaRPr lang="en-US" altLang="ja-JP" sz="28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43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線コネクタ 43"/>
          <p:cNvCxnSpPr/>
          <p:nvPr/>
        </p:nvCxnSpPr>
        <p:spPr>
          <a:xfrm rot="5400000" flipH="1" flipV="1">
            <a:off x="1035819" y="3080233"/>
            <a:ext cx="264320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rot="5400000" flipH="1" flipV="1">
            <a:off x="2178827" y="3080233"/>
            <a:ext cx="264320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rot="5400000" flipH="1" flipV="1">
            <a:off x="-178627" y="3080233"/>
            <a:ext cx="264320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rot="5400000" flipH="1" flipV="1">
            <a:off x="5464975" y="3107529"/>
            <a:ext cx="264320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rot="5400000" flipH="1" flipV="1">
            <a:off x="6750859" y="3080233"/>
            <a:ext cx="264320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エンベロープ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839775"/>
          </a:xfrm>
        </p:spPr>
        <p:txBody>
          <a:bodyPr>
            <a:normAutofit fontScale="92500"/>
          </a:bodyPr>
          <a:lstStyle/>
          <a:p>
            <a:r>
              <a:rPr kumimoji="1" lang="en-US" altLang="ja-JP" b="1" u="sng" dirty="0" smtClean="0">
                <a:solidFill>
                  <a:schemeClr val="accent2"/>
                </a:solidFill>
              </a:rPr>
              <a:t>ADSR</a:t>
            </a:r>
            <a:r>
              <a:rPr kumimoji="1" lang="en-US" altLang="ja-JP" dirty="0" smtClean="0"/>
              <a:t>	… </a:t>
            </a:r>
            <a:r>
              <a:rPr kumimoji="1" lang="en-US" altLang="ja-JP" b="1" dirty="0" smtClean="0">
                <a:solidFill>
                  <a:schemeClr val="accent6"/>
                </a:solidFill>
              </a:rPr>
              <a:t>A</a:t>
            </a:r>
            <a:r>
              <a:rPr kumimoji="1" lang="en-US" altLang="ja-JP" dirty="0" smtClean="0"/>
              <a:t>ttack </a:t>
            </a:r>
            <a:r>
              <a:rPr kumimoji="1" lang="en-US" altLang="ja-JP" b="1" dirty="0" smtClean="0">
                <a:solidFill>
                  <a:schemeClr val="accent6"/>
                </a:solidFill>
              </a:rPr>
              <a:t>D</a:t>
            </a:r>
            <a:r>
              <a:rPr kumimoji="1" lang="en-US" altLang="ja-JP" dirty="0" smtClean="0"/>
              <a:t>ecay </a:t>
            </a:r>
            <a:r>
              <a:rPr kumimoji="1" lang="en-US" altLang="ja-JP" b="1" dirty="0" smtClean="0">
                <a:solidFill>
                  <a:schemeClr val="accent4"/>
                </a:solidFill>
              </a:rPr>
              <a:t>S</a:t>
            </a:r>
            <a:r>
              <a:rPr kumimoji="1" lang="en-US" altLang="ja-JP" dirty="0" smtClean="0"/>
              <a:t>ustain </a:t>
            </a:r>
            <a:r>
              <a:rPr kumimoji="1" lang="en-US" altLang="ja-JP" b="1" dirty="0" smtClean="0">
                <a:solidFill>
                  <a:schemeClr val="accent6"/>
                </a:solidFill>
              </a:rPr>
              <a:t>R</a:t>
            </a:r>
            <a:r>
              <a:rPr kumimoji="1" lang="en-US" altLang="ja-JP" dirty="0" smtClean="0"/>
              <a:t>elease</a:t>
            </a:r>
            <a:endParaRPr kumimoji="1" lang="en-US" altLang="ja-JP" sz="16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44</a:t>
            </a:fld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428596" y="3929066"/>
            <a:ext cx="8215370" cy="0"/>
          </a:xfrm>
          <a:prstGeom prst="line">
            <a:avLst/>
          </a:prstGeom>
          <a:ln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8358214" y="40598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4"/>
                </a:solidFill>
              </a:rPr>
              <a:t>Hz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rot="5400000" flipH="1" flipV="1">
            <a:off x="-642974" y="2857496"/>
            <a:ext cx="2714644" cy="0"/>
          </a:xfrm>
          <a:prstGeom prst="line">
            <a:avLst/>
          </a:prstGeom>
          <a:ln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 rot="16200000">
            <a:off x="147220" y="13529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4"/>
                </a:solidFill>
              </a:rPr>
              <a:t>振幅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1142976" y="1714488"/>
            <a:ext cx="6929486" cy="2214578"/>
            <a:chOff x="1000100" y="1714488"/>
            <a:chExt cx="6929486" cy="221457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cxnSp>
          <p:nvCxnSpPr>
            <p:cNvPr id="14" name="直線コネクタ 13"/>
            <p:cNvCxnSpPr/>
            <p:nvPr/>
          </p:nvCxnSpPr>
          <p:spPr>
            <a:xfrm rot="5400000" flipH="1" flipV="1">
              <a:off x="500034" y="2214554"/>
              <a:ext cx="2214578" cy="1214446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2214546" y="1714488"/>
              <a:ext cx="1143008" cy="857256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3357554" y="2571744"/>
              <a:ext cx="3286148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rot="16200000" flipH="1">
              <a:off x="6607983" y="2607463"/>
              <a:ext cx="1357322" cy="1285884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/>
          <p:cNvSpPr txBox="1"/>
          <p:nvPr/>
        </p:nvSpPr>
        <p:spPr>
          <a:xfrm>
            <a:off x="642941" y="2928934"/>
            <a:ext cx="1071539" cy="33855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accent2"/>
                </a:solidFill>
              </a:rPr>
              <a:t>Note On</a:t>
            </a:r>
            <a:endParaRPr kumimoji="1" lang="ja-JP" altLang="en-US" sz="1600" dirty="0"/>
          </a:p>
        </p:txBody>
      </p:sp>
      <p:sp>
        <p:nvSpPr>
          <p:cNvPr id="38" name="下矢印 37"/>
          <p:cNvSpPr/>
          <p:nvPr/>
        </p:nvSpPr>
        <p:spPr>
          <a:xfrm>
            <a:off x="1013779" y="3429000"/>
            <a:ext cx="285752" cy="500066"/>
          </a:xfrm>
          <a:prstGeom prst="downArrow">
            <a:avLst>
              <a:gd name="adj1" fmla="val 50000"/>
              <a:gd name="adj2" fmla="val 74563"/>
            </a:avLst>
          </a:prstGeom>
          <a:solidFill>
            <a:schemeClr val="accent2">
              <a:alpha val="78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00000"/>
            </a:lightRig>
          </a:scene3d>
          <a:sp3d contourW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下矢印 39"/>
          <p:cNvSpPr/>
          <p:nvPr/>
        </p:nvSpPr>
        <p:spPr>
          <a:xfrm flipV="1">
            <a:off x="6643702" y="2000240"/>
            <a:ext cx="285752" cy="500066"/>
          </a:xfrm>
          <a:prstGeom prst="downArrow">
            <a:avLst>
              <a:gd name="adj1" fmla="val 50000"/>
              <a:gd name="adj2" fmla="val 74563"/>
            </a:avLst>
          </a:prstGeom>
          <a:solidFill>
            <a:schemeClr val="accent2">
              <a:alpha val="78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00000"/>
            </a:lightRig>
          </a:scene3d>
          <a:sp3d contourW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215074" y="1571612"/>
            <a:ext cx="1071539" cy="33855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accent2"/>
                </a:solidFill>
              </a:rPr>
              <a:t>Note Off</a:t>
            </a:r>
            <a:endParaRPr kumimoji="1" lang="ja-JP" altLang="en-US" sz="1600" dirty="0"/>
          </a:p>
        </p:txBody>
      </p:sp>
      <p:cxnSp>
        <p:nvCxnSpPr>
          <p:cNvPr id="50" name="直線矢印コネクタ 49"/>
          <p:cNvCxnSpPr/>
          <p:nvPr/>
        </p:nvCxnSpPr>
        <p:spPr>
          <a:xfrm>
            <a:off x="1214414" y="4214818"/>
            <a:ext cx="1071570" cy="1588"/>
          </a:xfrm>
          <a:prstGeom prst="straightConnector1">
            <a:avLst/>
          </a:prstGeom>
          <a:ln w="25400">
            <a:solidFill>
              <a:schemeClr val="accent6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2428860" y="4214818"/>
            <a:ext cx="1027428" cy="1588"/>
          </a:xfrm>
          <a:prstGeom prst="straightConnector1">
            <a:avLst/>
          </a:prstGeom>
          <a:ln w="25400">
            <a:solidFill>
              <a:schemeClr val="accent6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6858016" y="4214818"/>
            <a:ext cx="1143008" cy="1588"/>
          </a:xfrm>
          <a:prstGeom prst="straightConnector1">
            <a:avLst/>
          </a:prstGeom>
          <a:ln w="25400">
            <a:solidFill>
              <a:schemeClr val="accent6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1214414" y="4286256"/>
            <a:ext cx="1071539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accent6"/>
                </a:solidFill>
              </a:rPr>
              <a:t>Attack</a:t>
            </a:r>
            <a:br>
              <a:rPr lang="en-US" altLang="ja-JP" sz="2000" b="1" dirty="0" smtClean="0">
                <a:solidFill>
                  <a:schemeClr val="accent6"/>
                </a:solidFill>
              </a:rPr>
            </a:br>
            <a:r>
              <a:rPr kumimoji="1" lang="en-US" altLang="ja-JP" sz="2000" dirty="0" smtClean="0">
                <a:solidFill>
                  <a:schemeClr val="accent6"/>
                </a:solidFill>
              </a:rPr>
              <a:t>Time</a:t>
            </a:r>
            <a:endParaRPr kumimoji="1" lang="ja-JP" altLang="en-US" sz="2000" dirty="0">
              <a:solidFill>
                <a:schemeClr val="accent6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384718" y="4286256"/>
            <a:ext cx="1071539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accent6"/>
                </a:solidFill>
              </a:rPr>
              <a:t>Decay</a:t>
            </a:r>
            <a:br>
              <a:rPr lang="en-US" altLang="ja-JP" sz="2000" b="1" dirty="0" smtClean="0">
                <a:solidFill>
                  <a:schemeClr val="accent6"/>
                </a:solidFill>
              </a:rPr>
            </a:br>
            <a:r>
              <a:rPr kumimoji="1" lang="en-US" altLang="ja-JP" sz="2000" dirty="0" smtClean="0">
                <a:solidFill>
                  <a:schemeClr val="accent6"/>
                </a:solidFill>
              </a:rPr>
              <a:t>Time</a:t>
            </a:r>
            <a:endParaRPr kumimoji="1" lang="ja-JP" altLang="en-US" sz="2000" dirty="0">
              <a:solidFill>
                <a:schemeClr val="accent6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786578" y="4286256"/>
            <a:ext cx="128588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accent6"/>
                </a:solidFill>
              </a:rPr>
              <a:t>Release</a:t>
            </a:r>
            <a:br>
              <a:rPr lang="en-US" altLang="ja-JP" sz="2000" b="1" dirty="0" smtClean="0">
                <a:solidFill>
                  <a:schemeClr val="accent6"/>
                </a:solidFill>
              </a:rPr>
            </a:br>
            <a:r>
              <a:rPr kumimoji="1" lang="en-US" altLang="ja-JP" sz="2000" dirty="0" smtClean="0">
                <a:solidFill>
                  <a:schemeClr val="accent6"/>
                </a:solidFill>
              </a:rPr>
              <a:t>Time</a:t>
            </a:r>
            <a:endParaRPr kumimoji="1" lang="ja-JP" altLang="en-US" sz="2000" dirty="0">
              <a:solidFill>
                <a:schemeClr val="accent6"/>
              </a:solidFill>
            </a:endParaRPr>
          </a:p>
        </p:txBody>
      </p:sp>
      <p:cxnSp>
        <p:nvCxnSpPr>
          <p:cNvPr id="60" name="直線矢印コネクタ 59"/>
          <p:cNvCxnSpPr/>
          <p:nvPr/>
        </p:nvCxnSpPr>
        <p:spPr>
          <a:xfrm rot="5400000">
            <a:off x="4179091" y="3250405"/>
            <a:ext cx="1214446" cy="1588"/>
          </a:xfrm>
          <a:prstGeom prst="straightConnector1">
            <a:avLst/>
          </a:prstGeom>
          <a:ln w="25400">
            <a:solidFill>
              <a:schemeClr val="accent4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4857752" y="2928934"/>
            <a:ext cx="1357322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accent4"/>
                </a:solidFill>
              </a:rPr>
              <a:t>Sustain</a:t>
            </a:r>
            <a:br>
              <a:rPr lang="en-US" altLang="ja-JP" sz="2000" b="1" dirty="0" smtClean="0">
                <a:solidFill>
                  <a:schemeClr val="accent4"/>
                </a:solidFill>
              </a:rPr>
            </a:br>
            <a:r>
              <a:rPr kumimoji="1" lang="en-US" altLang="ja-JP" sz="2000" dirty="0" smtClean="0">
                <a:solidFill>
                  <a:schemeClr val="accent4"/>
                </a:solidFill>
              </a:rPr>
              <a:t>Level</a:t>
            </a:r>
            <a:endParaRPr kumimoji="1" lang="ja-JP" altLang="en-US" sz="2000" dirty="0">
              <a:solidFill>
                <a:schemeClr val="accent4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000496" y="4204935"/>
            <a:ext cx="2428892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ここは鍵盤押してる間</a:t>
            </a: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鳴りっぱなし</a:t>
            </a:r>
            <a:endParaRPr kumimoji="1" lang="ja-JP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3" grpId="0" animBg="1"/>
      <p:bldP spid="6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EQ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>
            <a:normAutofit/>
          </a:bodyPr>
          <a:lstStyle/>
          <a:p>
            <a:r>
              <a:rPr kumimoji="1" lang="ja-JP" altLang="en-US" b="1" u="sng" dirty="0" smtClean="0">
                <a:solidFill>
                  <a:schemeClr val="accent3"/>
                </a:solidFill>
              </a:rPr>
              <a:t>特定の周波数帯域の音量</a:t>
            </a:r>
            <a:r>
              <a:rPr kumimoji="1" lang="ja-JP" altLang="en-US" dirty="0" smtClean="0"/>
              <a:t>を変えて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b="1" u="sng" dirty="0" smtClean="0">
                <a:solidFill>
                  <a:schemeClr val="accent2"/>
                </a:solidFill>
              </a:rPr>
              <a:t>音質</a:t>
            </a:r>
            <a:r>
              <a:rPr lang="ja-JP" altLang="en-US" b="1" u="sng" dirty="0" smtClean="0">
                <a:solidFill>
                  <a:schemeClr val="accent2"/>
                </a:solidFill>
              </a:rPr>
              <a:t>を調節</a:t>
            </a:r>
            <a:r>
              <a:rPr lang="ja-JP" altLang="en-US" dirty="0" smtClean="0"/>
              <a:t>するエフェクト</a:t>
            </a:r>
            <a:endParaRPr kumimoji="1"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45</a:t>
            </a:fld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428596" y="3929066"/>
            <a:ext cx="8215370" cy="0"/>
          </a:xfrm>
          <a:prstGeom prst="line">
            <a:avLst/>
          </a:prstGeom>
          <a:ln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1000100" y="1714488"/>
            <a:ext cx="285752" cy="221457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143108" y="2786058"/>
            <a:ext cx="285752" cy="114300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286116" y="3143248"/>
            <a:ext cx="285752" cy="78581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429124" y="2928934"/>
            <a:ext cx="285752" cy="100013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5">
                  <a:alpha val="70000"/>
                </a:schemeClr>
              </a:gs>
              <a:gs pos="100000">
                <a:schemeClr val="accent5">
                  <a:lumMod val="75000"/>
                  <a:alpha val="70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572132" y="2928934"/>
            <a:ext cx="285752" cy="100013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5">
                  <a:alpha val="70000"/>
                </a:schemeClr>
              </a:gs>
              <a:gs pos="100000">
                <a:schemeClr val="accent5">
                  <a:lumMod val="75000"/>
                  <a:alpha val="70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715140" y="3286124"/>
            <a:ext cx="285752" cy="64294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5">
                  <a:alpha val="70000"/>
                </a:schemeClr>
              </a:gs>
              <a:gs pos="100000">
                <a:schemeClr val="accent5">
                  <a:lumMod val="75000"/>
                  <a:alpha val="70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858148" y="3714752"/>
            <a:ext cx="285752" cy="21431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16060" y="407194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3"/>
                </a:solidFill>
              </a:rPr>
              <a:t>440</a:t>
            </a:r>
            <a:endParaRPr kumimoji="1" lang="ja-JP" altLang="en-US" dirty="0">
              <a:solidFill>
                <a:schemeClr val="accent3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72936" y="407194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/>
                </a:solidFill>
              </a:rPr>
              <a:t>880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58143" y="407194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/>
                </a:solidFill>
              </a:rPr>
              <a:t>1320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01162" y="407194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/>
                </a:solidFill>
              </a:rPr>
              <a:t>1760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30522" y="407194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/>
                </a:solidFill>
              </a:rPr>
              <a:t>2200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73541" y="407194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/>
                </a:solidFill>
              </a:rPr>
              <a:t>2560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643834" y="407194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/>
                </a:solidFill>
              </a:rPr>
              <a:t>3080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358214" y="40598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4"/>
                </a:solidFill>
              </a:rPr>
              <a:t>Hz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 rot="5400000" flipH="1" flipV="1">
            <a:off x="-642974" y="2857496"/>
            <a:ext cx="2714644" cy="0"/>
          </a:xfrm>
          <a:prstGeom prst="line">
            <a:avLst/>
          </a:prstGeom>
          <a:ln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 rot="16200000">
            <a:off x="147220" y="13529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4"/>
                </a:solidFill>
              </a:rPr>
              <a:t>振幅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429124" y="3357562"/>
            <a:ext cx="285752" cy="57150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5572132" y="3500438"/>
            <a:ext cx="285752" cy="42862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6715140" y="3643314"/>
            <a:ext cx="285752" cy="28575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2143108" y="3286124"/>
            <a:ext cx="285752" cy="64294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  <a:alpha val="50000"/>
                </a:schemeClr>
              </a:gs>
              <a:gs pos="50000">
                <a:schemeClr val="accent6">
                  <a:alpha val="50000"/>
                </a:schemeClr>
              </a:gs>
              <a:gs pos="100000">
                <a:schemeClr val="accent6">
                  <a:lumMod val="75000"/>
                  <a:alpha val="50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3286116" y="3286124"/>
            <a:ext cx="285752" cy="64294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  <a:alpha val="50000"/>
                </a:schemeClr>
              </a:gs>
              <a:gs pos="50000">
                <a:schemeClr val="accent6">
                  <a:alpha val="50000"/>
                </a:schemeClr>
              </a:gs>
              <a:gs pos="100000">
                <a:schemeClr val="accent6">
                  <a:lumMod val="75000"/>
                  <a:alpha val="50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矢印コネクタ 41"/>
          <p:cNvCxnSpPr/>
          <p:nvPr/>
        </p:nvCxnSpPr>
        <p:spPr>
          <a:xfrm rot="5400000" flipH="1" flipV="1">
            <a:off x="4572794" y="3142454"/>
            <a:ext cx="428628" cy="1588"/>
          </a:xfrm>
          <a:prstGeom prst="straightConnector1">
            <a:avLst/>
          </a:prstGeom>
          <a:ln w="254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rot="5400000" flipH="1" flipV="1">
            <a:off x="5644364" y="3213892"/>
            <a:ext cx="571504" cy="1588"/>
          </a:xfrm>
          <a:prstGeom prst="straightConnector1">
            <a:avLst/>
          </a:prstGeom>
          <a:ln w="254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rot="5400000" flipH="1" flipV="1">
            <a:off x="6894529" y="3463925"/>
            <a:ext cx="357190" cy="1588"/>
          </a:xfrm>
          <a:prstGeom prst="straightConnector1">
            <a:avLst/>
          </a:prstGeom>
          <a:ln w="254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rot="16200000" flipH="1">
            <a:off x="2286778" y="3071016"/>
            <a:ext cx="428628" cy="1588"/>
          </a:xfrm>
          <a:prstGeom prst="straightConnector1">
            <a:avLst/>
          </a:prstGeom>
          <a:ln w="254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rot="5400000">
            <a:off x="3536149" y="3250405"/>
            <a:ext cx="214314" cy="1588"/>
          </a:xfrm>
          <a:prstGeom prst="straightConnector1">
            <a:avLst/>
          </a:prstGeom>
          <a:ln w="254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4857752" y="2368442"/>
            <a:ext cx="1684018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chemeClr val="accent6"/>
                </a:solidFill>
              </a:rPr>
              <a:t>ブースト！</a:t>
            </a:r>
            <a:endParaRPr kumimoji="1" lang="ja-JP" altLang="en-US" sz="2000" dirty="0">
              <a:solidFill>
                <a:schemeClr val="accent6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214546" y="2285992"/>
            <a:ext cx="1357322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chemeClr val="accent6"/>
                </a:solidFill>
              </a:rPr>
              <a:t>カット！</a:t>
            </a:r>
            <a:endParaRPr kumimoji="1" lang="ja-JP" altLang="en-US" sz="2000" b="1" dirty="0">
              <a:solidFill>
                <a:schemeClr val="accent6"/>
              </a:solidFill>
            </a:endParaRPr>
          </a:p>
        </p:txBody>
      </p:sp>
      <p:sp>
        <p:nvSpPr>
          <p:cNvPr id="39" name="星 5 38"/>
          <p:cNvSpPr/>
          <p:nvPr/>
        </p:nvSpPr>
        <p:spPr>
          <a:xfrm>
            <a:off x="8786842" y="357166"/>
            <a:ext cx="285752" cy="285752"/>
          </a:xfrm>
          <a:prstGeom prst="star5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7" grpId="0" animBg="1"/>
      <p:bldP spid="38" grpId="0" animBg="1"/>
      <p:bldP spid="50" grpId="0" animBg="1"/>
      <p:bldP spid="5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EQ</a:t>
            </a:r>
            <a:r>
              <a:rPr kumimoji="1" lang="ja-JP" altLang="en-US" dirty="0" smtClean="0"/>
              <a:t>の種類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 smtClean="0"/>
              <a:t>シェルビングとピーキングがあります</a:t>
            </a:r>
            <a:endParaRPr kumimoji="1" lang="en-US" altLang="ja-JP" sz="2400" dirty="0" smtClean="0"/>
          </a:p>
          <a:p>
            <a:r>
              <a:rPr lang="ja-JP" altLang="en-US" sz="2400" b="1" u="sng" dirty="0" smtClean="0">
                <a:solidFill>
                  <a:schemeClr val="accent2"/>
                </a:solidFill>
              </a:rPr>
              <a:t>シェルビング</a:t>
            </a:r>
            <a:r>
              <a:rPr lang="en-US" altLang="ja-JP" sz="2400" b="1" u="sng" dirty="0" smtClean="0">
                <a:solidFill>
                  <a:schemeClr val="accent2"/>
                </a:solidFill>
              </a:rPr>
              <a:t/>
            </a:r>
            <a:br>
              <a:rPr lang="en-US" altLang="ja-JP" sz="2400" b="1" u="sng" dirty="0" smtClean="0">
                <a:solidFill>
                  <a:schemeClr val="accent2"/>
                </a:solidFill>
              </a:rPr>
            </a:br>
            <a:r>
              <a:rPr lang="ja-JP" altLang="en-US" sz="2400" b="1" u="sng" dirty="0" smtClean="0">
                <a:solidFill>
                  <a:schemeClr val="accent2"/>
                </a:solidFill>
              </a:rPr>
              <a:t>イコライザー</a:t>
            </a:r>
            <a:endParaRPr lang="en-US" altLang="ja-JP" sz="2400" b="1" u="sng" dirty="0" smtClean="0">
              <a:solidFill>
                <a:schemeClr val="accent2"/>
              </a:solidFill>
            </a:endParaRPr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b="1" u="sng" dirty="0" smtClean="0">
                <a:solidFill>
                  <a:schemeClr val="accent2"/>
                </a:solidFill>
              </a:rPr>
              <a:t>ピーキング</a:t>
            </a:r>
            <a:r>
              <a:rPr lang="en-US" altLang="ja-JP" sz="2400" b="1" u="sng" dirty="0" smtClean="0">
                <a:solidFill>
                  <a:schemeClr val="accent2"/>
                </a:solidFill>
              </a:rPr>
              <a:t/>
            </a:r>
            <a:br>
              <a:rPr lang="en-US" altLang="ja-JP" sz="2400" b="1" u="sng" dirty="0" smtClean="0">
                <a:solidFill>
                  <a:schemeClr val="accent2"/>
                </a:solidFill>
              </a:rPr>
            </a:br>
            <a:r>
              <a:rPr lang="ja-JP" altLang="en-US" sz="2400" b="1" u="sng" dirty="0" smtClean="0">
                <a:solidFill>
                  <a:schemeClr val="accent2"/>
                </a:solidFill>
              </a:rPr>
              <a:t>イコライザー</a:t>
            </a:r>
            <a:endParaRPr kumimoji="1" lang="en-US" altLang="ja-JP" sz="2400" b="1" u="sng" dirty="0" smtClean="0">
              <a:solidFill>
                <a:schemeClr val="accent2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46</a:t>
            </a:fld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3286116" y="3003762"/>
            <a:ext cx="5000660" cy="0"/>
          </a:xfrm>
          <a:prstGeom prst="line">
            <a:avLst/>
          </a:prstGeom>
          <a:ln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8001024" y="306305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/>
                </a:solidFill>
              </a:rPr>
              <a:t>Hz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 rot="5400000" flipH="1" flipV="1">
            <a:off x="2893207" y="3039481"/>
            <a:ext cx="1357322" cy="0"/>
          </a:xfrm>
          <a:prstGeom prst="line">
            <a:avLst/>
          </a:prstGeom>
          <a:ln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 rot="16200000">
            <a:off x="3076179" y="22816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5"/>
                </a:solidFill>
              </a:rPr>
              <a:t>振幅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286116" y="4929198"/>
            <a:ext cx="5000660" cy="0"/>
          </a:xfrm>
          <a:prstGeom prst="line">
            <a:avLst/>
          </a:prstGeom>
          <a:ln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8001024" y="498849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/>
                </a:solidFill>
              </a:rPr>
              <a:t>Hz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 rot="5400000" flipH="1" flipV="1">
            <a:off x="2893207" y="4964917"/>
            <a:ext cx="1357322" cy="0"/>
          </a:xfrm>
          <a:prstGeom prst="line">
            <a:avLst/>
          </a:prstGeom>
          <a:ln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 rot="16200000">
            <a:off x="3076179" y="42070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5"/>
                </a:solidFill>
              </a:rPr>
              <a:t>振幅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571868" y="2486658"/>
            <a:ext cx="1911980" cy="515849"/>
            <a:chOff x="3571868" y="2415220"/>
            <a:chExt cx="1911980" cy="58728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1" name="フリーフォーム 30"/>
            <p:cNvSpPr/>
            <p:nvPr/>
          </p:nvSpPr>
          <p:spPr>
            <a:xfrm>
              <a:off x="4009889" y="2415654"/>
              <a:ext cx="1473959" cy="586853"/>
            </a:xfrm>
            <a:custGeom>
              <a:avLst/>
              <a:gdLst>
                <a:gd name="connsiteX0" fmla="*/ 0 w 1473959"/>
                <a:gd name="connsiteY0" fmla="*/ 0 h 586853"/>
                <a:gd name="connsiteX1" fmla="*/ 477672 w 1473959"/>
                <a:gd name="connsiteY1" fmla="*/ 163773 h 586853"/>
                <a:gd name="connsiteX2" fmla="*/ 968991 w 1473959"/>
                <a:gd name="connsiteY2" fmla="*/ 477671 h 586853"/>
                <a:gd name="connsiteX3" fmla="*/ 1473959 w 1473959"/>
                <a:gd name="connsiteY3" fmla="*/ 586853 h 58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959" h="586853">
                  <a:moveTo>
                    <a:pt x="0" y="0"/>
                  </a:moveTo>
                  <a:cubicBezTo>
                    <a:pt x="158087" y="42080"/>
                    <a:pt x="316174" y="84161"/>
                    <a:pt x="477672" y="163773"/>
                  </a:cubicBezTo>
                  <a:cubicBezTo>
                    <a:pt x="639170" y="243385"/>
                    <a:pt x="802943" y="407158"/>
                    <a:pt x="968991" y="477671"/>
                  </a:cubicBezTo>
                  <a:cubicBezTo>
                    <a:pt x="1135039" y="548184"/>
                    <a:pt x="1473959" y="586853"/>
                    <a:pt x="1473959" y="586853"/>
                  </a:cubicBezTo>
                </a:path>
              </a:pathLst>
            </a:custGeom>
            <a:ln w="381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コネクタ 35"/>
            <p:cNvCxnSpPr/>
            <p:nvPr/>
          </p:nvCxnSpPr>
          <p:spPr>
            <a:xfrm>
              <a:off x="3571868" y="2415220"/>
              <a:ext cx="428628" cy="0"/>
            </a:xfrm>
            <a:prstGeom prst="line">
              <a:avLst/>
            </a:prstGeom>
            <a:ln w="381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グループ化 37"/>
          <p:cNvGrpSpPr/>
          <p:nvPr/>
        </p:nvGrpSpPr>
        <p:grpSpPr>
          <a:xfrm flipV="1">
            <a:off x="3571868" y="3000372"/>
            <a:ext cx="1911980" cy="486418"/>
            <a:chOff x="3571868" y="2415220"/>
            <a:chExt cx="1911980" cy="58728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9" name="フリーフォーム 38"/>
            <p:cNvSpPr/>
            <p:nvPr/>
          </p:nvSpPr>
          <p:spPr>
            <a:xfrm>
              <a:off x="4009889" y="2415654"/>
              <a:ext cx="1473959" cy="586853"/>
            </a:xfrm>
            <a:custGeom>
              <a:avLst/>
              <a:gdLst>
                <a:gd name="connsiteX0" fmla="*/ 0 w 1473959"/>
                <a:gd name="connsiteY0" fmla="*/ 0 h 586853"/>
                <a:gd name="connsiteX1" fmla="*/ 477672 w 1473959"/>
                <a:gd name="connsiteY1" fmla="*/ 163773 h 586853"/>
                <a:gd name="connsiteX2" fmla="*/ 968991 w 1473959"/>
                <a:gd name="connsiteY2" fmla="*/ 477671 h 586853"/>
                <a:gd name="connsiteX3" fmla="*/ 1473959 w 1473959"/>
                <a:gd name="connsiteY3" fmla="*/ 586853 h 58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959" h="586853">
                  <a:moveTo>
                    <a:pt x="0" y="0"/>
                  </a:moveTo>
                  <a:cubicBezTo>
                    <a:pt x="158087" y="42080"/>
                    <a:pt x="316174" y="84161"/>
                    <a:pt x="477672" y="163773"/>
                  </a:cubicBezTo>
                  <a:cubicBezTo>
                    <a:pt x="639170" y="243385"/>
                    <a:pt x="802943" y="407158"/>
                    <a:pt x="968991" y="477671"/>
                  </a:cubicBezTo>
                  <a:cubicBezTo>
                    <a:pt x="1135039" y="548184"/>
                    <a:pt x="1473959" y="586853"/>
                    <a:pt x="1473959" y="586853"/>
                  </a:cubicBezTo>
                </a:path>
              </a:pathLst>
            </a:custGeom>
            <a:ln w="381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0" name="直線コネクタ 39"/>
            <p:cNvCxnSpPr/>
            <p:nvPr/>
          </p:nvCxnSpPr>
          <p:spPr>
            <a:xfrm>
              <a:off x="3571868" y="2415220"/>
              <a:ext cx="428628" cy="0"/>
            </a:xfrm>
            <a:prstGeom prst="line">
              <a:avLst/>
            </a:prstGeom>
            <a:ln w="381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グループ化 40"/>
          <p:cNvGrpSpPr/>
          <p:nvPr/>
        </p:nvGrpSpPr>
        <p:grpSpPr>
          <a:xfrm flipH="1">
            <a:off x="6000760" y="2500306"/>
            <a:ext cx="1911980" cy="515849"/>
            <a:chOff x="3571868" y="2415220"/>
            <a:chExt cx="1911980" cy="58728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2" name="フリーフォーム 41"/>
            <p:cNvSpPr/>
            <p:nvPr/>
          </p:nvSpPr>
          <p:spPr>
            <a:xfrm>
              <a:off x="4009889" y="2415654"/>
              <a:ext cx="1473959" cy="586853"/>
            </a:xfrm>
            <a:custGeom>
              <a:avLst/>
              <a:gdLst>
                <a:gd name="connsiteX0" fmla="*/ 0 w 1473959"/>
                <a:gd name="connsiteY0" fmla="*/ 0 h 586853"/>
                <a:gd name="connsiteX1" fmla="*/ 477672 w 1473959"/>
                <a:gd name="connsiteY1" fmla="*/ 163773 h 586853"/>
                <a:gd name="connsiteX2" fmla="*/ 968991 w 1473959"/>
                <a:gd name="connsiteY2" fmla="*/ 477671 h 586853"/>
                <a:gd name="connsiteX3" fmla="*/ 1473959 w 1473959"/>
                <a:gd name="connsiteY3" fmla="*/ 586853 h 58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959" h="586853">
                  <a:moveTo>
                    <a:pt x="0" y="0"/>
                  </a:moveTo>
                  <a:cubicBezTo>
                    <a:pt x="158087" y="42080"/>
                    <a:pt x="316174" y="84161"/>
                    <a:pt x="477672" y="163773"/>
                  </a:cubicBezTo>
                  <a:cubicBezTo>
                    <a:pt x="639170" y="243385"/>
                    <a:pt x="802943" y="407158"/>
                    <a:pt x="968991" y="477671"/>
                  </a:cubicBezTo>
                  <a:cubicBezTo>
                    <a:pt x="1135039" y="548184"/>
                    <a:pt x="1473959" y="586853"/>
                    <a:pt x="1473959" y="586853"/>
                  </a:cubicBezTo>
                </a:path>
              </a:pathLst>
            </a:custGeom>
            <a:ln w="381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3" name="直線コネクタ 42"/>
            <p:cNvCxnSpPr/>
            <p:nvPr/>
          </p:nvCxnSpPr>
          <p:spPr>
            <a:xfrm>
              <a:off x="3571868" y="2415220"/>
              <a:ext cx="428628" cy="0"/>
            </a:xfrm>
            <a:prstGeom prst="line">
              <a:avLst/>
            </a:prstGeom>
            <a:ln w="381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グループ化 43"/>
          <p:cNvGrpSpPr/>
          <p:nvPr/>
        </p:nvGrpSpPr>
        <p:grpSpPr>
          <a:xfrm flipH="1" flipV="1">
            <a:off x="6000760" y="3014020"/>
            <a:ext cx="1911980" cy="486418"/>
            <a:chOff x="3571868" y="2415220"/>
            <a:chExt cx="1911980" cy="58728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5" name="フリーフォーム 44"/>
            <p:cNvSpPr/>
            <p:nvPr/>
          </p:nvSpPr>
          <p:spPr>
            <a:xfrm>
              <a:off x="4009889" y="2415654"/>
              <a:ext cx="1473959" cy="586853"/>
            </a:xfrm>
            <a:custGeom>
              <a:avLst/>
              <a:gdLst>
                <a:gd name="connsiteX0" fmla="*/ 0 w 1473959"/>
                <a:gd name="connsiteY0" fmla="*/ 0 h 586853"/>
                <a:gd name="connsiteX1" fmla="*/ 477672 w 1473959"/>
                <a:gd name="connsiteY1" fmla="*/ 163773 h 586853"/>
                <a:gd name="connsiteX2" fmla="*/ 968991 w 1473959"/>
                <a:gd name="connsiteY2" fmla="*/ 477671 h 586853"/>
                <a:gd name="connsiteX3" fmla="*/ 1473959 w 1473959"/>
                <a:gd name="connsiteY3" fmla="*/ 586853 h 58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959" h="586853">
                  <a:moveTo>
                    <a:pt x="0" y="0"/>
                  </a:moveTo>
                  <a:cubicBezTo>
                    <a:pt x="158087" y="42080"/>
                    <a:pt x="316174" y="84161"/>
                    <a:pt x="477672" y="163773"/>
                  </a:cubicBezTo>
                  <a:cubicBezTo>
                    <a:pt x="639170" y="243385"/>
                    <a:pt x="802943" y="407158"/>
                    <a:pt x="968991" y="477671"/>
                  </a:cubicBezTo>
                  <a:cubicBezTo>
                    <a:pt x="1135039" y="548184"/>
                    <a:pt x="1473959" y="586853"/>
                    <a:pt x="1473959" y="586853"/>
                  </a:cubicBezTo>
                </a:path>
              </a:pathLst>
            </a:custGeom>
            <a:ln w="381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6" name="直線コネクタ 45"/>
            <p:cNvCxnSpPr/>
            <p:nvPr/>
          </p:nvCxnSpPr>
          <p:spPr>
            <a:xfrm>
              <a:off x="3571868" y="2415220"/>
              <a:ext cx="428628" cy="0"/>
            </a:xfrm>
            <a:prstGeom prst="line">
              <a:avLst/>
            </a:prstGeom>
            <a:ln w="381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グループ化 50"/>
          <p:cNvGrpSpPr/>
          <p:nvPr/>
        </p:nvGrpSpPr>
        <p:grpSpPr>
          <a:xfrm>
            <a:off x="5286380" y="4413349"/>
            <a:ext cx="983286" cy="515849"/>
            <a:chOff x="5286380" y="4056159"/>
            <a:chExt cx="983286" cy="515849"/>
          </a:xfrm>
        </p:grpSpPr>
        <p:sp>
          <p:nvSpPr>
            <p:cNvPr id="48" name="フリーフォーム 47"/>
            <p:cNvSpPr/>
            <p:nvPr/>
          </p:nvSpPr>
          <p:spPr>
            <a:xfrm>
              <a:off x="5786446" y="4056540"/>
              <a:ext cx="483220" cy="515468"/>
            </a:xfrm>
            <a:custGeom>
              <a:avLst/>
              <a:gdLst>
                <a:gd name="connsiteX0" fmla="*/ 0 w 1473959"/>
                <a:gd name="connsiteY0" fmla="*/ 0 h 586853"/>
                <a:gd name="connsiteX1" fmla="*/ 477672 w 1473959"/>
                <a:gd name="connsiteY1" fmla="*/ 163773 h 586853"/>
                <a:gd name="connsiteX2" fmla="*/ 968991 w 1473959"/>
                <a:gd name="connsiteY2" fmla="*/ 477671 h 586853"/>
                <a:gd name="connsiteX3" fmla="*/ 1473959 w 1473959"/>
                <a:gd name="connsiteY3" fmla="*/ 586853 h 58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959" h="586853">
                  <a:moveTo>
                    <a:pt x="0" y="0"/>
                  </a:moveTo>
                  <a:cubicBezTo>
                    <a:pt x="158087" y="42080"/>
                    <a:pt x="316174" y="84161"/>
                    <a:pt x="477672" y="163773"/>
                  </a:cubicBezTo>
                  <a:cubicBezTo>
                    <a:pt x="639170" y="243385"/>
                    <a:pt x="802943" y="407158"/>
                    <a:pt x="968991" y="477671"/>
                  </a:cubicBezTo>
                  <a:cubicBezTo>
                    <a:pt x="1135039" y="548184"/>
                    <a:pt x="1473959" y="586853"/>
                    <a:pt x="1473959" y="586853"/>
                  </a:cubicBezTo>
                </a:path>
              </a:pathLst>
            </a:custGeom>
            <a:ln w="381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/>
            <p:cNvSpPr/>
            <p:nvPr/>
          </p:nvSpPr>
          <p:spPr>
            <a:xfrm flipH="1">
              <a:off x="5286380" y="4056159"/>
              <a:ext cx="483220" cy="515468"/>
            </a:xfrm>
            <a:custGeom>
              <a:avLst/>
              <a:gdLst>
                <a:gd name="connsiteX0" fmla="*/ 0 w 1473959"/>
                <a:gd name="connsiteY0" fmla="*/ 0 h 586853"/>
                <a:gd name="connsiteX1" fmla="*/ 477672 w 1473959"/>
                <a:gd name="connsiteY1" fmla="*/ 163773 h 586853"/>
                <a:gd name="connsiteX2" fmla="*/ 968991 w 1473959"/>
                <a:gd name="connsiteY2" fmla="*/ 477671 h 586853"/>
                <a:gd name="connsiteX3" fmla="*/ 1473959 w 1473959"/>
                <a:gd name="connsiteY3" fmla="*/ 586853 h 58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959" h="586853">
                  <a:moveTo>
                    <a:pt x="0" y="0"/>
                  </a:moveTo>
                  <a:cubicBezTo>
                    <a:pt x="158087" y="42080"/>
                    <a:pt x="316174" y="84161"/>
                    <a:pt x="477672" y="163773"/>
                  </a:cubicBezTo>
                  <a:cubicBezTo>
                    <a:pt x="639170" y="243385"/>
                    <a:pt x="802943" y="407158"/>
                    <a:pt x="968991" y="477671"/>
                  </a:cubicBezTo>
                  <a:cubicBezTo>
                    <a:pt x="1135039" y="548184"/>
                    <a:pt x="1473959" y="586853"/>
                    <a:pt x="1473959" y="586853"/>
                  </a:cubicBezTo>
                </a:path>
              </a:pathLst>
            </a:custGeom>
            <a:ln w="381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/>
          <p:cNvGrpSpPr/>
          <p:nvPr/>
        </p:nvGrpSpPr>
        <p:grpSpPr>
          <a:xfrm flipV="1">
            <a:off x="5286380" y="4929198"/>
            <a:ext cx="983286" cy="515849"/>
            <a:chOff x="5286380" y="4056159"/>
            <a:chExt cx="983286" cy="515849"/>
          </a:xfrm>
        </p:grpSpPr>
        <p:sp>
          <p:nvSpPr>
            <p:cNvPr id="53" name="フリーフォーム 52"/>
            <p:cNvSpPr/>
            <p:nvPr/>
          </p:nvSpPr>
          <p:spPr>
            <a:xfrm>
              <a:off x="5786446" y="4056540"/>
              <a:ext cx="483220" cy="515468"/>
            </a:xfrm>
            <a:custGeom>
              <a:avLst/>
              <a:gdLst>
                <a:gd name="connsiteX0" fmla="*/ 0 w 1473959"/>
                <a:gd name="connsiteY0" fmla="*/ 0 h 586853"/>
                <a:gd name="connsiteX1" fmla="*/ 477672 w 1473959"/>
                <a:gd name="connsiteY1" fmla="*/ 163773 h 586853"/>
                <a:gd name="connsiteX2" fmla="*/ 968991 w 1473959"/>
                <a:gd name="connsiteY2" fmla="*/ 477671 h 586853"/>
                <a:gd name="connsiteX3" fmla="*/ 1473959 w 1473959"/>
                <a:gd name="connsiteY3" fmla="*/ 586853 h 58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959" h="586853">
                  <a:moveTo>
                    <a:pt x="0" y="0"/>
                  </a:moveTo>
                  <a:cubicBezTo>
                    <a:pt x="158087" y="42080"/>
                    <a:pt x="316174" y="84161"/>
                    <a:pt x="477672" y="163773"/>
                  </a:cubicBezTo>
                  <a:cubicBezTo>
                    <a:pt x="639170" y="243385"/>
                    <a:pt x="802943" y="407158"/>
                    <a:pt x="968991" y="477671"/>
                  </a:cubicBezTo>
                  <a:cubicBezTo>
                    <a:pt x="1135039" y="548184"/>
                    <a:pt x="1473959" y="586853"/>
                    <a:pt x="1473959" y="586853"/>
                  </a:cubicBezTo>
                </a:path>
              </a:pathLst>
            </a:custGeom>
            <a:ln w="381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/>
            <p:cNvSpPr/>
            <p:nvPr/>
          </p:nvSpPr>
          <p:spPr>
            <a:xfrm flipH="1">
              <a:off x="5286380" y="4056159"/>
              <a:ext cx="483220" cy="515468"/>
            </a:xfrm>
            <a:custGeom>
              <a:avLst/>
              <a:gdLst>
                <a:gd name="connsiteX0" fmla="*/ 0 w 1473959"/>
                <a:gd name="connsiteY0" fmla="*/ 0 h 586853"/>
                <a:gd name="connsiteX1" fmla="*/ 477672 w 1473959"/>
                <a:gd name="connsiteY1" fmla="*/ 163773 h 586853"/>
                <a:gd name="connsiteX2" fmla="*/ 968991 w 1473959"/>
                <a:gd name="connsiteY2" fmla="*/ 477671 h 586853"/>
                <a:gd name="connsiteX3" fmla="*/ 1473959 w 1473959"/>
                <a:gd name="connsiteY3" fmla="*/ 586853 h 58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959" h="586853">
                  <a:moveTo>
                    <a:pt x="0" y="0"/>
                  </a:moveTo>
                  <a:cubicBezTo>
                    <a:pt x="158087" y="42080"/>
                    <a:pt x="316174" y="84161"/>
                    <a:pt x="477672" y="163773"/>
                  </a:cubicBezTo>
                  <a:cubicBezTo>
                    <a:pt x="639170" y="243385"/>
                    <a:pt x="802943" y="407158"/>
                    <a:pt x="968991" y="477671"/>
                  </a:cubicBezTo>
                  <a:cubicBezTo>
                    <a:pt x="1135039" y="548184"/>
                    <a:pt x="1473959" y="586853"/>
                    <a:pt x="1473959" y="586853"/>
                  </a:cubicBezTo>
                </a:path>
              </a:pathLst>
            </a:custGeom>
            <a:ln w="381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1424425" y="3600394"/>
            <a:ext cx="3348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4"/>
                </a:solidFill>
              </a:rPr>
              <a:t>特定の周波数より 下を変化</a:t>
            </a:r>
            <a:endParaRPr kumimoji="1" lang="ja-JP" altLang="en-US" sz="2000" dirty="0">
              <a:solidFill>
                <a:schemeClr val="accent4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715140" y="360039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4"/>
                </a:solidFill>
              </a:rPr>
              <a:t>上を変化</a:t>
            </a:r>
            <a:endParaRPr kumimoji="1" lang="ja-JP" altLang="en-US" sz="2000" dirty="0">
              <a:solidFill>
                <a:schemeClr val="accent4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143372" y="557214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4"/>
                </a:solidFill>
              </a:rPr>
              <a:t>特定の周波数の周辺を</a:t>
            </a:r>
            <a:r>
              <a:rPr lang="ja-JP" altLang="en-US" sz="2000" dirty="0" smtClean="0">
                <a:solidFill>
                  <a:schemeClr val="accent4"/>
                </a:solidFill>
              </a:rPr>
              <a:t>変化</a:t>
            </a:r>
            <a:endParaRPr kumimoji="1" lang="ja-JP" altLang="en-US" sz="2000" dirty="0">
              <a:solidFill>
                <a:schemeClr val="accent4"/>
              </a:solidFill>
            </a:endParaRPr>
          </a:p>
        </p:txBody>
      </p:sp>
      <p:sp>
        <p:nvSpPr>
          <p:cNvPr id="47" name="星 5 46"/>
          <p:cNvSpPr/>
          <p:nvPr/>
        </p:nvSpPr>
        <p:spPr>
          <a:xfrm>
            <a:off x="8786842" y="357166"/>
            <a:ext cx="285752" cy="285752"/>
          </a:xfrm>
          <a:prstGeom prst="star5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線コネクタ 33"/>
          <p:cNvCxnSpPr/>
          <p:nvPr/>
        </p:nvCxnSpPr>
        <p:spPr>
          <a:xfrm rot="5400000">
            <a:off x="3571868" y="2500306"/>
            <a:ext cx="2000264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EQ</a:t>
            </a:r>
            <a:r>
              <a:rPr kumimoji="1" lang="ja-JP" altLang="en-US" dirty="0" smtClean="0"/>
              <a:t>のパラメーター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125659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400" b="1" u="sng" dirty="0" smtClean="0">
                <a:solidFill>
                  <a:schemeClr val="accent2"/>
                </a:solidFill>
              </a:rPr>
              <a:t>F (Frequency)</a:t>
            </a:r>
            <a:r>
              <a:rPr kumimoji="1" lang="en-US" altLang="ja-JP" sz="2400" dirty="0" smtClean="0"/>
              <a:t>	… </a:t>
            </a:r>
            <a:r>
              <a:rPr kumimoji="1" lang="ja-JP" altLang="en-US" sz="2400" dirty="0" smtClean="0"/>
              <a:t>どの周波数をいじるか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			</a:t>
            </a:r>
            <a:r>
              <a:rPr lang="ja-JP" altLang="en-US" sz="2400" dirty="0" smtClean="0"/>
              <a:t>　 </a:t>
            </a:r>
            <a:r>
              <a:rPr lang="ja-JP" altLang="en-US" sz="2000" dirty="0" smtClean="0"/>
              <a:t>シェルビングのときは、どこから上</a:t>
            </a:r>
            <a:r>
              <a:rPr lang="en-US" altLang="ja-JP" sz="2000" dirty="0" smtClean="0"/>
              <a:t>/</a:t>
            </a:r>
            <a:r>
              <a:rPr lang="ja-JP" altLang="en-US" sz="2000" dirty="0" smtClean="0"/>
              <a:t>下か</a:t>
            </a:r>
            <a:endParaRPr kumimoji="1" lang="en-US" altLang="ja-JP" sz="2400" dirty="0" smtClean="0"/>
          </a:p>
          <a:p>
            <a:r>
              <a:rPr lang="en-US" altLang="ja-JP" sz="2400" b="1" u="sng" dirty="0" smtClean="0">
                <a:solidFill>
                  <a:schemeClr val="accent2"/>
                </a:solidFill>
              </a:rPr>
              <a:t>Q</a:t>
            </a:r>
            <a:r>
              <a:rPr lang="en-US" altLang="ja-JP" sz="2400" dirty="0" smtClean="0"/>
              <a:t>			… </a:t>
            </a:r>
            <a:r>
              <a:rPr lang="ja-JP" altLang="en-US" sz="2400" dirty="0" smtClean="0"/>
              <a:t>変化させる周波数の幅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広く</a:t>
            </a:r>
            <a:r>
              <a:rPr lang="en-US" altLang="ja-JP" sz="2000" dirty="0" smtClean="0"/>
              <a:t>?/</a:t>
            </a:r>
            <a:r>
              <a:rPr lang="ja-JP" altLang="en-US" sz="2000" dirty="0" smtClean="0"/>
              <a:t>狭く</a:t>
            </a:r>
            <a:r>
              <a:rPr lang="en-US" altLang="ja-JP" sz="2000" dirty="0" smtClean="0"/>
              <a:t>?)</a:t>
            </a:r>
          </a:p>
          <a:p>
            <a:r>
              <a:rPr kumimoji="1" lang="en-US" altLang="ja-JP" sz="2400" b="1" u="sng" dirty="0" smtClean="0">
                <a:solidFill>
                  <a:schemeClr val="accent2"/>
                </a:solidFill>
              </a:rPr>
              <a:t>Gain</a:t>
            </a:r>
            <a:r>
              <a:rPr kumimoji="1" lang="en-US" altLang="ja-JP" sz="2400" dirty="0" smtClean="0"/>
              <a:t>		… </a:t>
            </a:r>
            <a:r>
              <a:rPr kumimoji="1" lang="ja-JP" altLang="en-US" sz="2400" dirty="0" smtClean="0"/>
              <a:t>その周波数帯を音量をどうするか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			</a:t>
            </a:r>
            <a:r>
              <a:rPr kumimoji="1" lang="ja-JP" altLang="en-US" sz="2400" dirty="0" smtClean="0"/>
              <a:t>　 </a:t>
            </a:r>
            <a:r>
              <a:rPr kumimoji="1" lang="en-US" altLang="ja-JP" sz="2000" dirty="0" smtClean="0"/>
              <a:t>(</a:t>
            </a:r>
            <a:r>
              <a:rPr kumimoji="1" lang="ja-JP" altLang="en-US" sz="2000" dirty="0" smtClean="0"/>
              <a:t>ブースト</a:t>
            </a:r>
            <a:r>
              <a:rPr kumimoji="1" lang="en-US" altLang="ja-JP" sz="2000" dirty="0" smtClean="0"/>
              <a:t>?/</a:t>
            </a:r>
            <a:r>
              <a:rPr kumimoji="1" lang="ja-JP" altLang="en-US" sz="2000" dirty="0" smtClean="0"/>
              <a:t>カット</a:t>
            </a:r>
            <a:r>
              <a:rPr kumimoji="1" lang="en-US" altLang="ja-JP" sz="2000" dirty="0" smtClean="0"/>
              <a:t>?)</a:t>
            </a:r>
            <a:endParaRPr kumimoji="1"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47</a:t>
            </a:fld>
            <a:endParaRPr kumimoji="1"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2084882" y="2432258"/>
            <a:ext cx="5000660" cy="0"/>
          </a:xfrm>
          <a:prstGeom prst="line">
            <a:avLst/>
          </a:prstGeom>
          <a:ln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799790" y="249155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/>
                </a:solidFill>
              </a:rPr>
              <a:t>Hz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 rot="5400000" flipH="1" flipV="1">
            <a:off x="1441940" y="2428868"/>
            <a:ext cx="1857388" cy="0"/>
          </a:xfrm>
          <a:prstGeom prst="line">
            <a:avLst/>
          </a:prstGeom>
          <a:ln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 rot="16200000">
            <a:off x="1874945" y="14243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5"/>
                </a:solidFill>
              </a:rPr>
              <a:t>振幅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grpSp>
        <p:nvGrpSpPr>
          <p:cNvPr id="15" name="グループ化 50"/>
          <p:cNvGrpSpPr/>
          <p:nvPr/>
        </p:nvGrpSpPr>
        <p:grpSpPr>
          <a:xfrm>
            <a:off x="3857620" y="1714489"/>
            <a:ext cx="1415548" cy="717770"/>
            <a:chOff x="5286380" y="4056159"/>
            <a:chExt cx="983286" cy="515849"/>
          </a:xfrm>
        </p:grpSpPr>
        <p:sp>
          <p:nvSpPr>
            <p:cNvPr id="48" name="フリーフォーム 47"/>
            <p:cNvSpPr/>
            <p:nvPr/>
          </p:nvSpPr>
          <p:spPr>
            <a:xfrm>
              <a:off x="5786446" y="4056540"/>
              <a:ext cx="483220" cy="515468"/>
            </a:xfrm>
            <a:custGeom>
              <a:avLst/>
              <a:gdLst>
                <a:gd name="connsiteX0" fmla="*/ 0 w 1473959"/>
                <a:gd name="connsiteY0" fmla="*/ 0 h 586853"/>
                <a:gd name="connsiteX1" fmla="*/ 477672 w 1473959"/>
                <a:gd name="connsiteY1" fmla="*/ 163773 h 586853"/>
                <a:gd name="connsiteX2" fmla="*/ 968991 w 1473959"/>
                <a:gd name="connsiteY2" fmla="*/ 477671 h 586853"/>
                <a:gd name="connsiteX3" fmla="*/ 1473959 w 1473959"/>
                <a:gd name="connsiteY3" fmla="*/ 586853 h 58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959" h="586853">
                  <a:moveTo>
                    <a:pt x="0" y="0"/>
                  </a:moveTo>
                  <a:cubicBezTo>
                    <a:pt x="158087" y="42080"/>
                    <a:pt x="316174" y="84161"/>
                    <a:pt x="477672" y="163773"/>
                  </a:cubicBezTo>
                  <a:cubicBezTo>
                    <a:pt x="639170" y="243385"/>
                    <a:pt x="802943" y="407158"/>
                    <a:pt x="968991" y="477671"/>
                  </a:cubicBezTo>
                  <a:cubicBezTo>
                    <a:pt x="1135039" y="548184"/>
                    <a:pt x="1473959" y="586853"/>
                    <a:pt x="1473959" y="586853"/>
                  </a:cubicBezTo>
                </a:path>
              </a:pathLst>
            </a:custGeom>
            <a:ln w="381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/>
            <p:cNvSpPr/>
            <p:nvPr/>
          </p:nvSpPr>
          <p:spPr>
            <a:xfrm flipH="1">
              <a:off x="5286380" y="4056159"/>
              <a:ext cx="483220" cy="515468"/>
            </a:xfrm>
            <a:custGeom>
              <a:avLst/>
              <a:gdLst>
                <a:gd name="connsiteX0" fmla="*/ 0 w 1473959"/>
                <a:gd name="connsiteY0" fmla="*/ 0 h 586853"/>
                <a:gd name="connsiteX1" fmla="*/ 477672 w 1473959"/>
                <a:gd name="connsiteY1" fmla="*/ 163773 h 586853"/>
                <a:gd name="connsiteX2" fmla="*/ 968991 w 1473959"/>
                <a:gd name="connsiteY2" fmla="*/ 477671 h 586853"/>
                <a:gd name="connsiteX3" fmla="*/ 1473959 w 1473959"/>
                <a:gd name="connsiteY3" fmla="*/ 586853 h 58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959" h="586853">
                  <a:moveTo>
                    <a:pt x="0" y="0"/>
                  </a:moveTo>
                  <a:cubicBezTo>
                    <a:pt x="158087" y="42080"/>
                    <a:pt x="316174" y="84161"/>
                    <a:pt x="477672" y="163773"/>
                  </a:cubicBezTo>
                  <a:cubicBezTo>
                    <a:pt x="639170" y="243385"/>
                    <a:pt x="802943" y="407158"/>
                    <a:pt x="968991" y="477671"/>
                  </a:cubicBezTo>
                  <a:cubicBezTo>
                    <a:pt x="1135039" y="548184"/>
                    <a:pt x="1473959" y="586853"/>
                    <a:pt x="1473959" y="586853"/>
                  </a:cubicBezTo>
                </a:path>
              </a:pathLst>
            </a:custGeom>
            <a:ln w="381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51"/>
          <p:cNvGrpSpPr/>
          <p:nvPr/>
        </p:nvGrpSpPr>
        <p:grpSpPr>
          <a:xfrm flipV="1">
            <a:off x="3857620" y="2428868"/>
            <a:ext cx="1415548" cy="717770"/>
            <a:chOff x="5286380" y="4056159"/>
            <a:chExt cx="983286" cy="515849"/>
          </a:xfrm>
        </p:grpSpPr>
        <p:sp>
          <p:nvSpPr>
            <p:cNvPr id="53" name="フリーフォーム 52"/>
            <p:cNvSpPr/>
            <p:nvPr/>
          </p:nvSpPr>
          <p:spPr>
            <a:xfrm>
              <a:off x="5786446" y="4056540"/>
              <a:ext cx="483220" cy="515468"/>
            </a:xfrm>
            <a:custGeom>
              <a:avLst/>
              <a:gdLst>
                <a:gd name="connsiteX0" fmla="*/ 0 w 1473959"/>
                <a:gd name="connsiteY0" fmla="*/ 0 h 586853"/>
                <a:gd name="connsiteX1" fmla="*/ 477672 w 1473959"/>
                <a:gd name="connsiteY1" fmla="*/ 163773 h 586853"/>
                <a:gd name="connsiteX2" fmla="*/ 968991 w 1473959"/>
                <a:gd name="connsiteY2" fmla="*/ 477671 h 586853"/>
                <a:gd name="connsiteX3" fmla="*/ 1473959 w 1473959"/>
                <a:gd name="connsiteY3" fmla="*/ 586853 h 58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959" h="586853">
                  <a:moveTo>
                    <a:pt x="0" y="0"/>
                  </a:moveTo>
                  <a:cubicBezTo>
                    <a:pt x="158087" y="42080"/>
                    <a:pt x="316174" y="84161"/>
                    <a:pt x="477672" y="163773"/>
                  </a:cubicBezTo>
                  <a:cubicBezTo>
                    <a:pt x="639170" y="243385"/>
                    <a:pt x="802943" y="407158"/>
                    <a:pt x="968991" y="477671"/>
                  </a:cubicBezTo>
                  <a:cubicBezTo>
                    <a:pt x="1135039" y="548184"/>
                    <a:pt x="1473959" y="586853"/>
                    <a:pt x="1473959" y="586853"/>
                  </a:cubicBezTo>
                </a:path>
              </a:pathLst>
            </a:custGeom>
            <a:ln w="381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/>
            <p:cNvSpPr/>
            <p:nvPr/>
          </p:nvSpPr>
          <p:spPr>
            <a:xfrm flipH="1">
              <a:off x="5286380" y="4056159"/>
              <a:ext cx="483220" cy="515468"/>
            </a:xfrm>
            <a:custGeom>
              <a:avLst/>
              <a:gdLst>
                <a:gd name="connsiteX0" fmla="*/ 0 w 1473959"/>
                <a:gd name="connsiteY0" fmla="*/ 0 h 586853"/>
                <a:gd name="connsiteX1" fmla="*/ 477672 w 1473959"/>
                <a:gd name="connsiteY1" fmla="*/ 163773 h 586853"/>
                <a:gd name="connsiteX2" fmla="*/ 968991 w 1473959"/>
                <a:gd name="connsiteY2" fmla="*/ 477671 h 586853"/>
                <a:gd name="connsiteX3" fmla="*/ 1473959 w 1473959"/>
                <a:gd name="connsiteY3" fmla="*/ 586853 h 58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959" h="586853">
                  <a:moveTo>
                    <a:pt x="0" y="0"/>
                  </a:moveTo>
                  <a:cubicBezTo>
                    <a:pt x="158087" y="42080"/>
                    <a:pt x="316174" y="84161"/>
                    <a:pt x="477672" y="163773"/>
                  </a:cubicBezTo>
                  <a:cubicBezTo>
                    <a:pt x="639170" y="243385"/>
                    <a:pt x="802943" y="407158"/>
                    <a:pt x="968991" y="477671"/>
                  </a:cubicBezTo>
                  <a:cubicBezTo>
                    <a:pt x="1135039" y="548184"/>
                    <a:pt x="1473959" y="586853"/>
                    <a:pt x="1473959" y="586853"/>
                  </a:cubicBezTo>
                </a:path>
              </a:pathLst>
            </a:custGeom>
            <a:ln w="381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4357686" y="3571876"/>
            <a:ext cx="428628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accent6"/>
                </a:solidFill>
              </a:rPr>
              <a:t>F</a:t>
            </a:r>
            <a:endParaRPr kumimoji="1" lang="ja-JP" altLang="en-US" sz="2000" b="1" dirty="0">
              <a:solidFill>
                <a:schemeClr val="accent6"/>
              </a:solidFill>
            </a:endParaRPr>
          </a:p>
        </p:txBody>
      </p:sp>
      <p:cxnSp>
        <p:nvCxnSpPr>
          <p:cNvPr id="55" name="直線矢印コネクタ 54"/>
          <p:cNvCxnSpPr/>
          <p:nvPr/>
        </p:nvCxnSpPr>
        <p:spPr>
          <a:xfrm>
            <a:off x="3857620" y="2285992"/>
            <a:ext cx="1428760" cy="1588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4000496" y="1857364"/>
            <a:ext cx="428628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</a:t>
            </a:r>
            <a:endParaRPr kumimoji="1" lang="ja-JP" alt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 rot="5400000">
            <a:off x="4822827" y="2464587"/>
            <a:ext cx="1500198" cy="1588"/>
          </a:xfrm>
          <a:prstGeom prst="straightConnector1">
            <a:avLst/>
          </a:prstGeom>
          <a:ln w="25400">
            <a:solidFill>
              <a:schemeClr val="accent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5599428" y="2000240"/>
            <a:ext cx="857256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accent4"/>
                </a:solidFill>
              </a:rPr>
              <a:t>Gain</a:t>
            </a:r>
            <a:endParaRPr kumimoji="1" lang="ja-JP" alt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2500298" y="3502026"/>
            <a:ext cx="4357718" cy="1588"/>
          </a:xfrm>
          <a:prstGeom prst="straightConnector1">
            <a:avLst/>
          </a:prstGeom>
          <a:ln w="25400">
            <a:solidFill>
              <a:schemeClr val="accent6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星 5 27"/>
          <p:cNvSpPr/>
          <p:nvPr/>
        </p:nvSpPr>
        <p:spPr>
          <a:xfrm>
            <a:off x="8786842" y="357166"/>
            <a:ext cx="285752" cy="285752"/>
          </a:xfrm>
          <a:prstGeom prst="star5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7" grpId="0" animBg="1"/>
      <p:bldP spid="6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EQ</a:t>
            </a:r>
            <a:r>
              <a:rPr kumimoji="1" lang="ja-JP" altLang="en-US" dirty="0" smtClean="0"/>
              <a:t>の種類 </a:t>
            </a:r>
            <a:r>
              <a:rPr kumimoji="1"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 smtClean="0"/>
              <a:t>グラフィック</a:t>
            </a:r>
            <a:r>
              <a:rPr kumimoji="1" lang="en-US" altLang="ja-JP" sz="2400" dirty="0" smtClean="0"/>
              <a:t>EQ</a:t>
            </a:r>
            <a:r>
              <a:rPr kumimoji="1" lang="ja-JP" altLang="en-US" sz="2400" dirty="0" smtClean="0"/>
              <a:t>とパラメトリック</a:t>
            </a:r>
            <a:r>
              <a:rPr kumimoji="1" lang="en-US" altLang="ja-JP" sz="2400" dirty="0" smtClean="0"/>
              <a:t>EQ</a:t>
            </a:r>
            <a:r>
              <a:rPr kumimoji="1" lang="ja-JP" altLang="en-US" sz="2400" dirty="0" smtClean="0"/>
              <a:t>があります</a:t>
            </a:r>
            <a:endParaRPr kumimoji="1" lang="en-US" altLang="ja-JP" sz="2400" dirty="0" smtClean="0"/>
          </a:p>
          <a:p>
            <a:r>
              <a:rPr lang="ja-JP" altLang="en-US" sz="2400" b="1" u="sng" dirty="0" smtClean="0">
                <a:solidFill>
                  <a:schemeClr val="accent2"/>
                </a:solidFill>
              </a:rPr>
              <a:t>グラフィック</a:t>
            </a:r>
            <a:r>
              <a:rPr lang="en-US" altLang="ja-JP" sz="2400" b="1" u="sng" dirty="0" smtClean="0">
                <a:solidFill>
                  <a:schemeClr val="accent2"/>
                </a:solidFill>
              </a:rPr>
              <a:t/>
            </a:r>
            <a:br>
              <a:rPr lang="en-US" altLang="ja-JP" sz="2400" b="1" u="sng" dirty="0" smtClean="0">
                <a:solidFill>
                  <a:schemeClr val="accent2"/>
                </a:solidFill>
              </a:rPr>
            </a:br>
            <a:r>
              <a:rPr lang="ja-JP" altLang="en-US" sz="2400" b="1" u="sng" dirty="0" smtClean="0">
                <a:solidFill>
                  <a:schemeClr val="accent2"/>
                </a:solidFill>
              </a:rPr>
              <a:t>イコライザー</a:t>
            </a:r>
            <a:endParaRPr lang="en-US" altLang="ja-JP" sz="2400" b="1" u="sng" dirty="0" smtClean="0">
              <a:solidFill>
                <a:schemeClr val="accent2"/>
              </a:solidFill>
            </a:endParaRPr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b="1" u="sng" dirty="0" smtClean="0">
                <a:solidFill>
                  <a:schemeClr val="accent2"/>
                </a:solidFill>
              </a:rPr>
              <a:t>パラメトリック</a:t>
            </a:r>
            <a:r>
              <a:rPr lang="en-US" altLang="ja-JP" sz="2400" b="1" u="sng" dirty="0" smtClean="0">
                <a:solidFill>
                  <a:schemeClr val="accent2"/>
                </a:solidFill>
              </a:rPr>
              <a:t/>
            </a:r>
            <a:br>
              <a:rPr lang="en-US" altLang="ja-JP" sz="2400" b="1" u="sng" dirty="0" smtClean="0">
                <a:solidFill>
                  <a:schemeClr val="accent2"/>
                </a:solidFill>
              </a:rPr>
            </a:br>
            <a:r>
              <a:rPr lang="ja-JP" altLang="en-US" sz="2400" b="1" u="sng" dirty="0" smtClean="0">
                <a:solidFill>
                  <a:schemeClr val="accent2"/>
                </a:solidFill>
              </a:rPr>
              <a:t>イコライザー</a:t>
            </a:r>
            <a:endParaRPr kumimoji="1" lang="en-US" altLang="ja-JP" sz="2400" b="1" u="sng" dirty="0" smtClean="0">
              <a:solidFill>
                <a:schemeClr val="accent2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48</a:t>
            </a:fld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786050" y="5572140"/>
            <a:ext cx="4979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4"/>
                </a:solidFill>
              </a:rPr>
              <a:t>卓についてるやつは、</a:t>
            </a:r>
            <a:r>
              <a:rPr kumimoji="1" lang="en-US" altLang="ja-JP" sz="2000" dirty="0" smtClean="0">
                <a:solidFill>
                  <a:schemeClr val="accent4"/>
                </a:solidFill>
              </a:rPr>
              <a:t>Mid</a:t>
            </a:r>
            <a:r>
              <a:rPr kumimoji="1" lang="ja-JP" altLang="en-US" sz="2000" dirty="0" smtClean="0">
                <a:solidFill>
                  <a:schemeClr val="accent4"/>
                </a:solidFill>
              </a:rPr>
              <a:t>の周波数が可変</a:t>
            </a:r>
            <a:endParaRPr kumimoji="1" lang="ja-JP" altLang="en-US" sz="2000" dirty="0">
              <a:solidFill>
                <a:schemeClr val="accent4"/>
              </a:solidFill>
            </a:endParaRPr>
          </a:p>
        </p:txBody>
      </p:sp>
      <p:pic>
        <p:nvPicPr>
          <p:cNvPr id="37" name="P1000011_01.jpg" descr="D:\東京工科大学関連\Advanced Creators\2009\Workshop -3rd Season-\img\P1000011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071678"/>
            <a:ext cx="2857519" cy="1484363"/>
          </a:xfrm>
          <a:prstGeom prst="rect">
            <a:avLst/>
          </a:prstGeom>
        </p:spPr>
      </p:pic>
      <p:pic>
        <p:nvPicPr>
          <p:cNvPr id="38" name="P1020902_01.jpg" descr="D:\東京工科大学関連\Advanced Creators\2009\Workshop -3rd Season-\img\P1020902_01.jpg"/>
          <p:cNvPicPr>
            <a:picLocks noChangeAspect="1"/>
          </p:cNvPicPr>
          <p:nvPr/>
        </p:nvPicPr>
        <p:blipFill>
          <a:blip r:embed="rId3" cstate="print"/>
          <a:srcRect l="17717" t="28346" r="53150" b="54331"/>
          <a:stretch>
            <a:fillRect/>
          </a:stretch>
        </p:blipFill>
        <p:spPr>
          <a:xfrm>
            <a:off x="3929058" y="4286256"/>
            <a:ext cx="2782318" cy="1240812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2071670" y="3643314"/>
            <a:ext cx="6498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4"/>
                </a:solidFill>
              </a:rPr>
              <a:t>2231</a:t>
            </a:r>
            <a:r>
              <a:rPr kumimoji="1" lang="ja-JP" altLang="en-US" sz="2000" dirty="0" smtClean="0">
                <a:solidFill>
                  <a:schemeClr val="accent4"/>
                </a:solidFill>
              </a:rPr>
              <a:t>は</a:t>
            </a:r>
            <a:r>
              <a:rPr kumimoji="1" lang="en-US" altLang="ja-JP" sz="2000" dirty="0" smtClean="0">
                <a:solidFill>
                  <a:schemeClr val="accent4"/>
                </a:solidFill>
              </a:rPr>
              <a:t>20Hz</a:t>
            </a:r>
            <a:r>
              <a:rPr kumimoji="1" lang="ja-JP" altLang="en-US" sz="2000" dirty="0" smtClean="0">
                <a:solidFill>
                  <a:schemeClr val="accent4"/>
                </a:solidFill>
              </a:rPr>
              <a:t>～</a:t>
            </a:r>
            <a:r>
              <a:rPr kumimoji="1" lang="en-US" altLang="ja-JP" sz="2000" dirty="0" smtClean="0">
                <a:solidFill>
                  <a:schemeClr val="accent4"/>
                </a:solidFill>
              </a:rPr>
              <a:t>20kHz</a:t>
            </a:r>
            <a:r>
              <a:rPr kumimoji="1" lang="ja-JP" altLang="en-US" sz="2000" dirty="0" smtClean="0">
                <a:solidFill>
                  <a:schemeClr val="accent4"/>
                </a:solidFill>
              </a:rPr>
              <a:t>のピーキング</a:t>
            </a:r>
            <a:r>
              <a:rPr kumimoji="1" lang="en-US" altLang="ja-JP" sz="2000" dirty="0" smtClean="0">
                <a:solidFill>
                  <a:schemeClr val="accent4"/>
                </a:solidFill>
              </a:rPr>
              <a:t>EQ</a:t>
            </a:r>
            <a:r>
              <a:rPr kumimoji="1" lang="ja-JP" altLang="en-US" sz="2000" dirty="0" smtClean="0">
                <a:solidFill>
                  <a:schemeClr val="accent4"/>
                </a:solidFill>
              </a:rPr>
              <a:t>が横に</a:t>
            </a:r>
            <a:r>
              <a:rPr kumimoji="1" lang="en-US" altLang="ja-JP" sz="2000" dirty="0" smtClean="0">
                <a:solidFill>
                  <a:schemeClr val="accent4"/>
                </a:solidFill>
              </a:rPr>
              <a:t>31</a:t>
            </a:r>
            <a:r>
              <a:rPr kumimoji="1" lang="ja-JP" altLang="en-US" sz="2000" dirty="0" smtClean="0">
                <a:solidFill>
                  <a:schemeClr val="accent4"/>
                </a:solidFill>
              </a:rPr>
              <a:t>個並ぶ</a:t>
            </a:r>
            <a:endParaRPr kumimoji="1" lang="ja-JP" altLang="en-US" sz="2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EQ</a:t>
            </a:r>
            <a:r>
              <a:rPr kumimoji="1" lang="ja-JP" altLang="en-US" dirty="0" smtClean="0"/>
              <a:t>の用途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Vo</a:t>
            </a:r>
            <a:r>
              <a:rPr kumimoji="1" lang="ja-JP" altLang="en-US" dirty="0" smtClean="0"/>
              <a:t>や</a:t>
            </a:r>
            <a:r>
              <a:rPr kumimoji="1" lang="en-US" altLang="ja-JP" dirty="0" err="1" smtClean="0"/>
              <a:t>Gt</a:t>
            </a:r>
            <a:r>
              <a:rPr kumimoji="1" lang="ja-JP" altLang="en-US" dirty="0" smtClean="0"/>
              <a:t>など、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b="1" u="sng" dirty="0" smtClean="0">
                <a:solidFill>
                  <a:schemeClr val="accent2"/>
                </a:solidFill>
              </a:rPr>
              <a:t>各トラックの音質を補正</a:t>
            </a:r>
            <a:r>
              <a:rPr kumimoji="1" lang="ja-JP" altLang="en-US" dirty="0" smtClean="0"/>
              <a:t>する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>
                <a:solidFill>
                  <a:schemeClr val="accent5"/>
                </a:solidFill>
              </a:rPr>
              <a:t>音作り</a:t>
            </a:r>
            <a:r>
              <a:rPr kumimoji="1" lang="ja-JP" altLang="en-US" sz="2400" dirty="0" smtClean="0"/>
              <a:t>に使用</a:t>
            </a:r>
            <a:r>
              <a:rPr kumimoji="1" lang="en-US" altLang="ja-JP" sz="2400" dirty="0" smtClean="0"/>
              <a:t>)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出過ぎている周波数帯域や、いらない帯域をカット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足りない周波数帯域や、強調したい帯域をブースト</a:t>
            </a:r>
            <a:endParaRPr lang="en-US" altLang="ja-JP" dirty="0" smtClean="0"/>
          </a:p>
          <a:p>
            <a:r>
              <a:rPr kumimoji="1" lang="ja-JP" altLang="en-US" dirty="0" smtClean="0">
                <a:solidFill>
                  <a:schemeClr val="accent5"/>
                </a:solidFill>
              </a:rPr>
              <a:t>スピーカー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メイン</a:t>
            </a:r>
            <a:r>
              <a:rPr kumimoji="1" lang="en-US" altLang="ja-JP" sz="2400" dirty="0" smtClean="0"/>
              <a:t>/</a:t>
            </a:r>
            <a:r>
              <a:rPr kumimoji="1" lang="ja-JP" altLang="en-US" sz="2400" dirty="0" smtClean="0"/>
              <a:t>モニター</a:t>
            </a:r>
            <a:r>
              <a:rPr kumimoji="1" lang="en-US" altLang="ja-JP" sz="2400" dirty="0" smtClean="0"/>
              <a:t>) </a:t>
            </a:r>
            <a:r>
              <a:rPr kumimoji="1" lang="ja-JP" altLang="en-US" dirty="0" smtClean="0"/>
              <a:t>の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チューニング</a:t>
            </a:r>
            <a:endParaRPr kumimoji="1" lang="en-US" altLang="ja-JP" dirty="0" smtClean="0">
              <a:solidFill>
                <a:schemeClr val="accent5"/>
              </a:solidFill>
            </a:endParaRPr>
          </a:p>
          <a:p>
            <a:pPr lvl="1"/>
            <a:r>
              <a:rPr lang="ja-JP" altLang="en-US" dirty="0" smtClean="0"/>
              <a:t>ハウリングをカット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聞きやすい音質に調節</a:t>
            </a: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49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72330" y="4357694"/>
            <a:ext cx="145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主に</a:t>
            </a:r>
            <a:r>
              <a:rPr kumimoji="1" lang="en-US" altLang="ja-JP" sz="2400" dirty="0" smtClean="0"/>
              <a:t>PA)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テキスト ボックス 67"/>
          <p:cNvSpPr txBox="1"/>
          <p:nvPr/>
        </p:nvSpPr>
        <p:spPr>
          <a:xfrm>
            <a:off x="6500826" y="6065526"/>
            <a:ext cx="1928826" cy="276999"/>
          </a:xfrm>
          <a:prstGeom prst="rect">
            <a:avLst/>
          </a:prstGeom>
          <a:noFill/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chemeClr val="accent1"/>
                </a:solidFill>
              </a:rPr>
              <a:t>インサーションケーブル</a:t>
            </a:r>
            <a:endParaRPr kumimoji="1" lang="ja-JP" altLang="en-US" sz="1200" dirty="0">
              <a:solidFill>
                <a:schemeClr val="accent1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500826" y="5779774"/>
            <a:ext cx="1928826" cy="276999"/>
          </a:xfrm>
          <a:prstGeom prst="rect">
            <a:avLst/>
          </a:prstGeom>
          <a:noFill/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chemeClr val="accent4"/>
                </a:solidFill>
              </a:rPr>
              <a:t>スピーカーケーブル</a:t>
            </a:r>
            <a:endParaRPr kumimoji="1" lang="ja-JP" altLang="en-US" sz="1200" dirty="0">
              <a:solidFill>
                <a:schemeClr val="accent4"/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215238" y="1960638"/>
            <a:ext cx="1428728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tx2"/>
                </a:solidFill>
              </a:rPr>
              <a:t>メイン</a:t>
            </a:r>
            <a:r>
              <a:rPr kumimoji="1" lang="en-US" altLang="ja-JP" b="1" dirty="0" smtClean="0">
                <a:solidFill>
                  <a:schemeClr val="tx2"/>
                </a:solidFill>
              </a:rPr>
              <a:t/>
            </a:r>
            <a:br>
              <a:rPr kumimoji="1" lang="en-US" altLang="ja-JP" b="1" dirty="0" smtClean="0">
                <a:solidFill>
                  <a:schemeClr val="tx2"/>
                </a:solidFill>
              </a:rPr>
            </a:br>
            <a:r>
              <a:rPr kumimoji="1" lang="ja-JP" altLang="en-US" b="1" dirty="0" smtClean="0">
                <a:solidFill>
                  <a:schemeClr val="tx2"/>
                </a:solidFill>
              </a:rPr>
              <a:t>スピーカー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7215238" y="4631304"/>
            <a:ext cx="1428728" cy="36933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tx2"/>
                </a:solidFill>
              </a:rPr>
              <a:t>モニター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結線のしかた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42910" y="2714620"/>
            <a:ext cx="1214446" cy="500066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マイク</a:t>
            </a:r>
            <a:endParaRPr kumimoji="1" lang="ja-JP" altLang="en-US" sz="2000" dirty="0"/>
          </a:p>
        </p:txBody>
      </p:sp>
      <p:sp>
        <p:nvSpPr>
          <p:cNvPr id="8" name="正方形/長方形 7"/>
          <p:cNvSpPr/>
          <p:nvPr/>
        </p:nvSpPr>
        <p:spPr>
          <a:xfrm>
            <a:off x="2500298" y="2428868"/>
            <a:ext cx="928694" cy="257176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卓</a:t>
            </a:r>
            <a:endParaRPr kumimoji="1"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642910" y="3357562"/>
            <a:ext cx="1214446" cy="500066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DI</a:t>
            </a:r>
            <a:endParaRPr kumimoji="1" lang="ja-JP" altLang="en-US" sz="2000" dirty="0"/>
          </a:p>
        </p:txBody>
      </p:sp>
      <p:sp>
        <p:nvSpPr>
          <p:cNvPr id="10" name="正方形/長方形 9"/>
          <p:cNvSpPr/>
          <p:nvPr/>
        </p:nvSpPr>
        <p:spPr>
          <a:xfrm>
            <a:off x="642910" y="4000504"/>
            <a:ext cx="1214446" cy="500066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CD</a:t>
            </a:r>
            <a:endParaRPr kumimoji="1"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357422" y="1357298"/>
            <a:ext cx="1214446" cy="500066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コンプ</a:t>
            </a:r>
            <a:endParaRPr kumimoji="1"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071934" y="2714620"/>
            <a:ext cx="1214446" cy="500066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EQ</a:t>
            </a:r>
            <a:endParaRPr kumimoji="1"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5786446" y="2714620"/>
            <a:ext cx="1214446" cy="500066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アンプ</a:t>
            </a:r>
            <a:endParaRPr kumimoji="1" lang="ja-JP" altLang="en-US" sz="2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2071670" y="5500702"/>
            <a:ext cx="1785950" cy="500066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エフェクター</a:t>
            </a:r>
            <a:endParaRPr kumimoji="1" lang="ja-JP" altLang="en-US" sz="2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4071934" y="4000504"/>
            <a:ext cx="1214446" cy="500066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EQ</a:t>
            </a:r>
            <a:endParaRPr kumimoji="1" lang="ja-JP" altLang="en-US" sz="2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5786446" y="4000504"/>
            <a:ext cx="1214446" cy="500066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アンプ</a:t>
            </a:r>
            <a:endParaRPr kumimoji="1" lang="ja-JP" altLang="en-US" sz="2000" dirty="0"/>
          </a:p>
        </p:txBody>
      </p:sp>
      <p:grpSp>
        <p:nvGrpSpPr>
          <p:cNvPr id="21" name="グループ化 20"/>
          <p:cNvGrpSpPr/>
          <p:nvPr/>
        </p:nvGrpSpPr>
        <p:grpSpPr>
          <a:xfrm rot="5400000">
            <a:off x="7449931" y="2666073"/>
            <a:ext cx="857256" cy="612326"/>
            <a:chOff x="6572264" y="4714884"/>
            <a:chExt cx="1000132" cy="714380"/>
          </a:xfr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0"/>
          </a:gradFill>
        </p:grpSpPr>
        <p:sp>
          <p:nvSpPr>
            <p:cNvPr id="20" name="フローチャート: 処理 19"/>
            <p:cNvSpPr/>
            <p:nvPr/>
          </p:nvSpPr>
          <p:spPr>
            <a:xfrm>
              <a:off x="6786578" y="5214950"/>
              <a:ext cx="571504" cy="214314"/>
            </a:xfrm>
            <a:prstGeom prst="flowChartProcess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ローチャート: 手作業 18"/>
            <p:cNvSpPr/>
            <p:nvPr/>
          </p:nvSpPr>
          <p:spPr>
            <a:xfrm>
              <a:off x="6572264" y="4714884"/>
              <a:ext cx="1000132" cy="500066"/>
            </a:xfrm>
            <a:prstGeom prst="flowChartManualOperation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/>
        </p:nvGrpSpPr>
        <p:grpSpPr>
          <a:xfrm rot="5400000">
            <a:off x="7449931" y="3951957"/>
            <a:ext cx="857256" cy="612326"/>
            <a:chOff x="6572264" y="4714884"/>
            <a:chExt cx="1000132" cy="714380"/>
          </a:xfr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0"/>
          </a:gradFill>
        </p:grpSpPr>
        <p:sp>
          <p:nvSpPr>
            <p:cNvPr id="23" name="フローチャート: 処理 22"/>
            <p:cNvSpPr/>
            <p:nvPr/>
          </p:nvSpPr>
          <p:spPr>
            <a:xfrm>
              <a:off x="6786578" y="5214950"/>
              <a:ext cx="571504" cy="214314"/>
            </a:xfrm>
            <a:prstGeom prst="flowChartProcess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ローチャート: 手作業 23"/>
            <p:cNvSpPr/>
            <p:nvPr/>
          </p:nvSpPr>
          <p:spPr>
            <a:xfrm>
              <a:off x="6572264" y="4714884"/>
              <a:ext cx="1000132" cy="500066"/>
            </a:xfrm>
            <a:prstGeom prst="flowChartManualOperation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5" name="直線コネクタ 24"/>
          <p:cNvCxnSpPr/>
          <p:nvPr/>
        </p:nvCxnSpPr>
        <p:spPr>
          <a:xfrm>
            <a:off x="1857356" y="2972236"/>
            <a:ext cx="642942" cy="0"/>
          </a:xfrm>
          <a:prstGeom prst="line">
            <a:avLst/>
          </a:prstGeom>
          <a:ln w="57150">
            <a:solidFill>
              <a:schemeClr val="accent6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857356" y="3615178"/>
            <a:ext cx="642942" cy="0"/>
          </a:xfrm>
          <a:prstGeom prst="line">
            <a:avLst/>
          </a:prstGeom>
          <a:ln w="57150">
            <a:solidFill>
              <a:schemeClr val="accent6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857356" y="4258120"/>
            <a:ext cx="642942" cy="0"/>
          </a:xfrm>
          <a:prstGeom prst="line">
            <a:avLst/>
          </a:prstGeom>
          <a:ln w="57150">
            <a:solidFill>
              <a:schemeClr val="accent6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3428992" y="2972236"/>
            <a:ext cx="642942" cy="0"/>
          </a:xfrm>
          <a:prstGeom prst="line">
            <a:avLst/>
          </a:prstGeom>
          <a:ln w="57150">
            <a:solidFill>
              <a:schemeClr val="tx2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428992" y="4258120"/>
            <a:ext cx="642942" cy="0"/>
          </a:xfrm>
          <a:prstGeom prst="line">
            <a:avLst/>
          </a:prstGeom>
          <a:ln w="57150">
            <a:solidFill>
              <a:schemeClr val="tx2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13" idx="3"/>
            <a:endCxn id="14" idx="1"/>
          </p:cNvCxnSpPr>
          <p:nvPr/>
        </p:nvCxnSpPr>
        <p:spPr>
          <a:xfrm>
            <a:off x="5286380" y="2964653"/>
            <a:ext cx="500066" cy="0"/>
          </a:xfrm>
          <a:prstGeom prst="line">
            <a:avLst/>
          </a:prstGeom>
          <a:ln w="57150">
            <a:solidFill>
              <a:schemeClr val="tx2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16" idx="3"/>
            <a:endCxn id="17" idx="1"/>
          </p:cNvCxnSpPr>
          <p:nvPr/>
        </p:nvCxnSpPr>
        <p:spPr>
          <a:xfrm>
            <a:off x="5286380" y="4250537"/>
            <a:ext cx="500066" cy="0"/>
          </a:xfrm>
          <a:prstGeom prst="line">
            <a:avLst/>
          </a:prstGeom>
          <a:ln w="57150">
            <a:solidFill>
              <a:schemeClr val="tx2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14" idx="3"/>
          </p:cNvCxnSpPr>
          <p:nvPr/>
        </p:nvCxnSpPr>
        <p:spPr>
          <a:xfrm>
            <a:off x="7000892" y="2964653"/>
            <a:ext cx="571505" cy="7584"/>
          </a:xfrm>
          <a:prstGeom prst="line">
            <a:avLst/>
          </a:prstGeom>
          <a:ln w="57150">
            <a:solidFill>
              <a:schemeClr val="accent4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17" idx="3"/>
          </p:cNvCxnSpPr>
          <p:nvPr/>
        </p:nvCxnSpPr>
        <p:spPr>
          <a:xfrm>
            <a:off x="7000892" y="4250537"/>
            <a:ext cx="571505" cy="7584"/>
          </a:xfrm>
          <a:prstGeom prst="line">
            <a:avLst/>
          </a:prstGeom>
          <a:ln w="57150">
            <a:solidFill>
              <a:schemeClr val="accent4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endCxn id="15" idx="3"/>
          </p:cNvCxnSpPr>
          <p:nvPr/>
        </p:nvCxnSpPr>
        <p:spPr>
          <a:xfrm rot="16200000" flipH="1">
            <a:off x="3196819" y="5089933"/>
            <a:ext cx="892975" cy="428628"/>
          </a:xfrm>
          <a:prstGeom prst="bentConnector4">
            <a:avLst>
              <a:gd name="adj1" fmla="val -234"/>
              <a:gd name="adj2" fmla="val 189436"/>
            </a:avLst>
          </a:prstGeom>
          <a:ln w="57150">
            <a:solidFill>
              <a:schemeClr val="tx2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47"/>
          <p:cNvCxnSpPr>
            <a:endCxn id="15" idx="1"/>
          </p:cNvCxnSpPr>
          <p:nvPr/>
        </p:nvCxnSpPr>
        <p:spPr>
          <a:xfrm rot="5400000">
            <a:off x="1839497" y="5089934"/>
            <a:ext cx="892974" cy="428628"/>
          </a:xfrm>
          <a:prstGeom prst="bentConnector4">
            <a:avLst>
              <a:gd name="adj1" fmla="val -235"/>
              <a:gd name="adj2" fmla="val 153333"/>
            </a:avLst>
          </a:prstGeom>
          <a:ln w="57150">
            <a:solidFill>
              <a:schemeClr val="tx2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8" idx="0"/>
          </p:cNvCxnSpPr>
          <p:nvPr/>
        </p:nvCxnSpPr>
        <p:spPr>
          <a:xfrm rot="5400000" flipH="1" flipV="1">
            <a:off x="2803910" y="2018101"/>
            <a:ext cx="571503" cy="250032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stealth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1"/>
          <p:cNvCxnSpPr/>
          <p:nvPr/>
        </p:nvCxnSpPr>
        <p:spPr>
          <a:xfrm rot="16200000" flipV="1">
            <a:off x="2553876" y="2018101"/>
            <a:ext cx="571503" cy="250032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headEnd type="stealth" w="lg" len="med"/>
            <a:tailEnd type="non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6500826" y="5494022"/>
            <a:ext cx="1928826" cy="276999"/>
          </a:xfrm>
          <a:prstGeom prst="rect">
            <a:avLst/>
          </a:prstGeom>
          <a:noFill/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chemeClr val="tx2"/>
                </a:solidFill>
              </a:rPr>
              <a:t>立ち上げ</a:t>
            </a:r>
            <a:endParaRPr kumimoji="1" lang="ja-JP" altLang="en-US" sz="1200" dirty="0">
              <a:solidFill>
                <a:schemeClr val="tx2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6500826" y="5240671"/>
            <a:ext cx="1928826" cy="276999"/>
          </a:xfrm>
          <a:prstGeom prst="rect">
            <a:avLst/>
          </a:prstGeom>
          <a:noFill/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chemeClr val="accent6"/>
                </a:solidFill>
              </a:rPr>
              <a:t>マイクケーブル</a:t>
            </a:r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cxnSp>
        <p:nvCxnSpPr>
          <p:cNvPr id="78" name="直線コネクタ 77"/>
          <p:cNvCxnSpPr/>
          <p:nvPr/>
        </p:nvCxnSpPr>
        <p:spPr>
          <a:xfrm>
            <a:off x="5929322" y="5643578"/>
            <a:ext cx="571504" cy="0"/>
          </a:xfrm>
          <a:prstGeom prst="line">
            <a:avLst/>
          </a:prstGeom>
          <a:ln w="57150">
            <a:solidFill>
              <a:schemeClr val="tx2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5929322" y="5357826"/>
            <a:ext cx="571504" cy="0"/>
          </a:xfrm>
          <a:prstGeom prst="line">
            <a:avLst/>
          </a:prstGeom>
          <a:ln w="57150">
            <a:solidFill>
              <a:schemeClr val="accent6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5929322" y="5929330"/>
            <a:ext cx="571504" cy="0"/>
          </a:xfrm>
          <a:prstGeom prst="line">
            <a:avLst/>
          </a:prstGeom>
          <a:ln w="57150">
            <a:solidFill>
              <a:schemeClr val="accent4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5929322" y="6215082"/>
            <a:ext cx="571504" cy="0"/>
          </a:xfrm>
          <a:prstGeom prst="line">
            <a:avLst/>
          </a:prstGeom>
          <a:ln w="57150">
            <a:solidFill>
              <a:schemeClr val="accent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フィルター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 smtClean="0"/>
              <a:t>フィルターは</a:t>
            </a:r>
            <a:r>
              <a:rPr kumimoji="1" lang="en-US" altLang="ja-JP" sz="2400" dirty="0" smtClean="0"/>
              <a:t>EQ</a:t>
            </a:r>
            <a:r>
              <a:rPr kumimoji="1" lang="ja-JP" altLang="en-US" sz="2400" dirty="0" smtClean="0"/>
              <a:t>のなか</a:t>
            </a:r>
            <a:r>
              <a:rPr kumimoji="1" lang="ja-JP" altLang="en-US" sz="2400" dirty="0" err="1" smtClean="0"/>
              <a:t>ま</a:t>
            </a:r>
            <a:endParaRPr kumimoji="1" lang="en-US" altLang="ja-JP" sz="2400" dirty="0" smtClean="0"/>
          </a:p>
          <a:p>
            <a:r>
              <a:rPr lang="ja-JP" altLang="en-US" sz="2400" b="1" u="sng" dirty="0" smtClean="0">
                <a:solidFill>
                  <a:schemeClr val="accent2"/>
                </a:solidFill>
              </a:rPr>
              <a:t>ハイパス</a:t>
            </a:r>
            <a:r>
              <a:rPr lang="en-US" altLang="ja-JP" sz="2400" b="1" u="sng" dirty="0" smtClean="0">
                <a:solidFill>
                  <a:schemeClr val="accent2"/>
                </a:solidFill>
              </a:rPr>
              <a:t/>
            </a:r>
            <a:br>
              <a:rPr lang="en-US" altLang="ja-JP" sz="2400" b="1" u="sng" dirty="0" smtClean="0">
                <a:solidFill>
                  <a:schemeClr val="accent2"/>
                </a:solidFill>
              </a:rPr>
            </a:br>
            <a:r>
              <a:rPr lang="ja-JP" altLang="en-US" sz="2400" b="1" u="sng" dirty="0" smtClean="0">
                <a:solidFill>
                  <a:schemeClr val="accent2"/>
                </a:solidFill>
              </a:rPr>
              <a:t>フィルター</a:t>
            </a:r>
            <a:r>
              <a:rPr lang="en-US" altLang="ja-JP" sz="2400" b="1" u="sng" dirty="0" smtClean="0">
                <a:solidFill>
                  <a:schemeClr val="accent2"/>
                </a:solidFill>
              </a:rPr>
              <a:t/>
            </a:r>
            <a:br>
              <a:rPr lang="en-US" altLang="ja-JP" sz="2400" b="1" u="sng" dirty="0" smtClean="0">
                <a:solidFill>
                  <a:schemeClr val="accent2"/>
                </a:solidFill>
              </a:rPr>
            </a:br>
            <a:r>
              <a:rPr lang="ja-JP" altLang="en-US" sz="2000" dirty="0" smtClean="0">
                <a:solidFill>
                  <a:schemeClr val="accent5"/>
                </a:solidFill>
              </a:rPr>
              <a:t>略　</a:t>
            </a:r>
            <a:r>
              <a:rPr lang="en-US" altLang="ja-JP" sz="2000" dirty="0" smtClean="0">
                <a:solidFill>
                  <a:schemeClr val="accent5"/>
                </a:solidFill>
              </a:rPr>
              <a:t>: HPF</a:t>
            </a:r>
            <a:br>
              <a:rPr lang="en-US" altLang="ja-JP" sz="2000" dirty="0" smtClean="0">
                <a:solidFill>
                  <a:schemeClr val="accent5"/>
                </a:solidFill>
              </a:rPr>
            </a:br>
            <a:r>
              <a:rPr lang="ja-JP" altLang="en-US" sz="2000" dirty="0" smtClean="0">
                <a:solidFill>
                  <a:schemeClr val="accent5"/>
                </a:solidFill>
              </a:rPr>
              <a:t>別名</a:t>
            </a:r>
            <a:r>
              <a:rPr lang="en-US" altLang="ja-JP" sz="2000" dirty="0" smtClean="0">
                <a:solidFill>
                  <a:schemeClr val="accent5"/>
                </a:solidFill>
              </a:rPr>
              <a:t>: </a:t>
            </a:r>
            <a:r>
              <a:rPr lang="ja-JP" altLang="en-US" sz="2000" dirty="0" smtClean="0">
                <a:solidFill>
                  <a:schemeClr val="accent5"/>
                </a:solidFill>
              </a:rPr>
              <a:t>ローカット</a:t>
            </a:r>
            <a:endParaRPr lang="en-US" altLang="ja-JP" sz="2400" dirty="0" smtClean="0">
              <a:solidFill>
                <a:schemeClr val="accent5"/>
              </a:solidFill>
            </a:endParaRPr>
          </a:p>
          <a:p>
            <a:endParaRPr lang="en-US" altLang="ja-JP" sz="2400" dirty="0" smtClean="0"/>
          </a:p>
          <a:p>
            <a:r>
              <a:rPr kumimoji="1" lang="ja-JP" altLang="en-US" sz="2400" b="1" u="sng" dirty="0" smtClean="0">
                <a:solidFill>
                  <a:schemeClr val="accent2"/>
                </a:solidFill>
              </a:rPr>
              <a:t>ローパス</a:t>
            </a:r>
            <a:r>
              <a:rPr kumimoji="1" lang="en-US" altLang="ja-JP" sz="2400" b="1" u="sng" dirty="0" smtClean="0">
                <a:solidFill>
                  <a:schemeClr val="accent2"/>
                </a:solidFill>
              </a:rPr>
              <a:t/>
            </a:r>
            <a:br>
              <a:rPr kumimoji="1" lang="en-US" altLang="ja-JP" sz="2400" b="1" u="sng" dirty="0" smtClean="0">
                <a:solidFill>
                  <a:schemeClr val="accent2"/>
                </a:solidFill>
              </a:rPr>
            </a:br>
            <a:r>
              <a:rPr kumimoji="1" lang="ja-JP" altLang="en-US" sz="2400" b="1" u="sng" dirty="0" smtClean="0">
                <a:solidFill>
                  <a:schemeClr val="accent2"/>
                </a:solidFill>
              </a:rPr>
              <a:t>フィルター</a:t>
            </a:r>
            <a:r>
              <a:rPr lang="en-US" altLang="ja-JP" sz="2400" b="1" u="sng" dirty="0" smtClean="0">
                <a:solidFill>
                  <a:schemeClr val="accent2"/>
                </a:solidFill>
              </a:rPr>
              <a:t/>
            </a:r>
            <a:br>
              <a:rPr lang="en-US" altLang="ja-JP" sz="2400" b="1" u="sng" dirty="0" smtClean="0">
                <a:solidFill>
                  <a:schemeClr val="accent2"/>
                </a:solidFill>
              </a:rPr>
            </a:br>
            <a:r>
              <a:rPr lang="ja-JP" altLang="en-US" sz="2000" dirty="0" smtClean="0">
                <a:solidFill>
                  <a:schemeClr val="accent5"/>
                </a:solidFill>
              </a:rPr>
              <a:t>略　</a:t>
            </a:r>
            <a:r>
              <a:rPr lang="en-US" altLang="ja-JP" sz="2000" dirty="0" smtClean="0">
                <a:solidFill>
                  <a:schemeClr val="accent5"/>
                </a:solidFill>
              </a:rPr>
              <a:t>: LPF</a:t>
            </a:r>
            <a:br>
              <a:rPr lang="en-US" altLang="ja-JP" sz="2000" dirty="0" smtClean="0">
                <a:solidFill>
                  <a:schemeClr val="accent5"/>
                </a:solidFill>
              </a:rPr>
            </a:br>
            <a:r>
              <a:rPr lang="ja-JP" altLang="en-US" sz="2000" dirty="0" smtClean="0">
                <a:solidFill>
                  <a:schemeClr val="accent5"/>
                </a:solidFill>
              </a:rPr>
              <a:t>別名</a:t>
            </a:r>
            <a:r>
              <a:rPr lang="en-US" altLang="ja-JP" sz="2000" dirty="0" smtClean="0">
                <a:solidFill>
                  <a:schemeClr val="accent5"/>
                </a:solidFill>
              </a:rPr>
              <a:t>: </a:t>
            </a:r>
            <a:r>
              <a:rPr lang="ja-JP" altLang="en-US" sz="2000" dirty="0" smtClean="0">
                <a:solidFill>
                  <a:schemeClr val="accent5"/>
                </a:solidFill>
              </a:rPr>
              <a:t>ハイカット</a:t>
            </a:r>
            <a:endParaRPr kumimoji="1" lang="en-US" altLang="ja-JP" sz="2400" dirty="0" smtClean="0">
              <a:solidFill>
                <a:schemeClr val="accent5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50</a:t>
            </a:fld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3286116" y="3003762"/>
            <a:ext cx="5000660" cy="0"/>
          </a:xfrm>
          <a:prstGeom prst="line">
            <a:avLst/>
          </a:prstGeom>
          <a:ln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8001024" y="306305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/>
                </a:solidFill>
              </a:rPr>
              <a:t>Hz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 rot="5400000" flipH="1" flipV="1">
            <a:off x="2893207" y="3039481"/>
            <a:ext cx="1357322" cy="0"/>
          </a:xfrm>
          <a:prstGeom prst="line">
            <a:avLst/>
          </a:prstGeom>
          <a:ln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 rot="16200000">
            <a:off x="3076179" y="22816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5"/>
                </a:solidFill>
              </a:rPr>
              <a:t>振幅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286116" y="4929198"/>
            <a:ext cx="5000660" cy="0"/>
          </a:xfrm>
          <a:prstGeom prst="line">
            <a:avLst/>
          </a:prstGeom>
          <a:ln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8001024" y="498849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/>
                </a:solidFill>
              </a:rPr>
              <a:t>Hz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 rot="5400000" flipH="1" flipV="1">
            <a:off x="2893207" y="4964917"/>
            <a:ext cx="1357322" cy="0"/>
          </a:xfrm>
          <a:prstGeom prst="line">
            <a:avLst/>
          </a:prstGeom>
          <a:ln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 rot="16200000">
            <a:off x="3076179" y="42070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5"/>
                </a:solidFill>
              </a:rPr>
              <a:t>振幅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857488" y="3743270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カットオフ周波数より</a:t>
            </a:r>
            <a:r>
              <a:rPr kumimoji="1" lang="ja-JP" altLang="en-US" sz="2000" b="1" u="sng" dirty="0" smtClean="0">
                <a:solidFill>
                  <a:schemeClr val="accent6"/>
                </a:solidFill>
              </a:rPr>
              <a:t>上を通して、</a:t>
            </a:r>
            <a:r>
              <a:rPr kumimoji="1" lang="ja-JP" altLang="en-US" sz="2000" b="1" u="sng" dirty="0" smtClean="0">
                <a:solidFill>
                  <a:schemeClr val="accent4"/>
                </a:solidFill>
              </a:rPr>
              <a:t>下をカット</a:t>
            </a:r>
            <a:endParaRPr kumimoji="1" lang="ja-JP" altLang="en-US" sz="2000" b="1" u="sng" dirty="0">
              <a:solidFill>
                <a:schemeClr val="accent4"/>
              </a:solidFill>
            </a:endParaRPr>
          </a:p>
        </p:txBody>
      </p:sp>
      <p:grpSp>
        <p:nvGrpSpPr>
          <p:cNvPr id="61" name="グループ化 60"/>
          <p:cNvGrpSpPr/>
          <p:nvPr/>
        </p:nvGrpSpPr>
        <p:grpSpPr>
          <a:xfrm>
            <a:off x="3786182" y="3000372"/>
            <a:ext cx="4429156" cy="1357322"/>
            <a:chOff x="3786182" y="3000372"/>
            <a:chExt cx="4429156" cy="13573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cxnSp>
          <p:nvCxnSpPr>
            <p:cNvPr id="38" name="直線コネクタ 37"/>
            <p:cNvCxnSpPr/>
            <p:nvPr/>
          </p:nvCxnSpPr>
          <p:spPr>
            <a:xfrm>
              <a:off x="5929322" y="3000372"/>
              <a:ext cx="2286016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円弧 48"/>
            <p:cNvSpPr/>
            <p:nvPr/>
          </p:nvSpPr>
          <p:spPr>
            <a:xfrm flipH="1">
              <a:off x="3786182" y="3000372"/>
              <a:ext cx="4286280" cy="1357322"/>
            </a:xfrm>
            <a:prstGeom prst="arc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2857488" y="5672096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カットオフ周波数より</a:t>
            </a:r>
            <a:r>
              <a:rPr lang="ja-JP" altLang="en-US" sz="2000" b="1" u="sng" dirty="0" smtClean="0">
                <a:solidFill>
                  <a:schemeClr val="accent4"/>
                </a:solidFill>
              </a:rPr>
              <a:t>下</a:t>
            </a:r>
            <a:r>
              <a:rPr kumimoji="1" lang="ja-JP" altLang="en-US" sz="2000" b="1" u="sng" dirty="0" smtClean="0">
                <a:solidFill>
                  <a:schemeClr val="accent4"/>
                </a:solidFill>
              </a:rPr>
              <a:t>を通して、</a:t>
            </a:r>
            <a:r>
              <a:rPr kumimoji="1" lang="ja-JP" altLang="en-US" sz="2000" b="1" u="sng" dirty="0" smtClean="0">
                <a:solidFill>
                  <a:schemeClr val="accent6"/>
                </a:solidFill>
              </a:rPr>
              <a:t>上をカット</a:t>
            </a:r>
            <a:endParaRPr kumimoji="1" lang="ja-JP" altLang="en-US" sz="2000" b="1" u="sng" dirty="0">
              <a:solidFill>
                <a:schemeClr val="accent6"/>
              </a:solidFill>
            </a:endParaRPr>
          </a:p>
        </p:txBody>
      </p:sp>
      <p:grpSp>
        <p:nvGrpSpPr>
          <p:cNvPr id="62" name="グループ化 61"/>
          <p:cNvGrpSpPr/>
          <p:nvPr/>
        </p:nvGrpSpPr>
        <p:grpSpPr>
          <a:xfrm flipH="1">
            <a:off x="3571868" y="4929198"/>
            <a:ext cx="4429156" cy="1357322"/>
            <a:chOff x="3786182" y="3000372"/>
            <a:chExt cx="4429156" cy="13573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cxnSp>
          <p:nvCxnSpPr>
            <p:cNvPr id="63" name="直線コネクタ 62"/>
            <p:cNvCxnSpPr/>
            <p:nvPr/>
          </p:nvCxnSpPr>
          <p:spPr>
            <a:xfrm>
              <a:off x="5929322" y="3000372"/>
              <a:ext cx="2286016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円弧 63"/>
            <p:cNvSpPr/>
            <p:nvPr/>
          </p:nvSpPr>
          <p:spPr>
            <a:xfrm flipH="1">
              <a:off x="3786182" y="3000372"/>
              <a:ext cx="4286280" cy="1357322"/>
            </a:xfrm>
            <a:prstGeom prst="arc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フィルター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 smtClean="0"/>
              <a:t>フィルターは</a:t>
            </a:r>
            <a:r>
              <a:rPr kumimoji="1" lang="en-US" altLang="ja-JP" sz="2400" dirty="0" smtClean="0"/>
              <a:t>EQ</a:t>
            </a:r>
            <a:r>
              <a:rPr kumimoji="1" lang="ja-JP" altLang="en-US" sz="2400" dirty="0" smtClean="0"/>
              <a:t>のなか</a:t>
            </a:r>
            <a:r>
              <a:rPr kumimoji="1" lang="ja-JP" altLang="en-US" sz="2400" dirty="0" err="1" smtClean="0"/>
              <a:t>ま</a:t>
            </a:r>
            <a:endParaRPr kumimoji="1" lang="en-US" altLang="ja-JP" sz="2400" dirty="0" smtClean="0"/>
          </a:p>
          <a:p>
            <a:r>
              <a:rPr lang="ja-JP" altLang="en-US" sz="2400" b="1" u="sng" dirty="0" smtClean="0">
                <a:solidFill>
                  <a:schemeClr val="accent2"/>
                </a:solidFill>
              </a:rPr>
              <a:t>バンドパス</a:t>
            </a:r>
            <a:r>
              <a:rPr lang="en-US" altLang="ja-JP" sz="2400" b="1" u="sng" dirty="0" smtClean="0">
                <a:solidFill>
                  <a:schemeClr val="accent2"/>
                </a:solidFill>
              </a:rPr>
              <a:t/>
            </a:r>
            <a:br>
              <a:rPr lang="en-US" altLang="ja-JP" sz="2400" b="1" u="sng" dirty="0" smtClean="0">
                <a:solidFill>
                  <a:schemeClr val="accent2"/>
                </a:solidFill>
              </a:rPr>
            </a:br>
            <a:r>
              <a:rPr lang="ja-JP" altLang="en-US" sz="2400" b="1" u="sng" dirty="0" smtClean="0">
                <a:solidFill>
                  <a:schemeClr val="accent2"/>
                </a:solidFill>
              </a:rPr>
              <a:t>フィルター</a:t>
            </a:r>
            <a:r>
              <a:rPr lang="en-US" altLang="ja-JP" sz="2400" b="1" u="sng" dirty="0" smtClean="0">
                <a:solidFill>
                  <a:schemeClr val="accent2"/>
                </a:solidFill>
              </a:rPr>
              <a:t/>
            </a:r>
            <a:br>
              <a:rPr lang="en-US" altLang="ja-JP" sz="2400" b="1" u="sng" dirty="0" smtClean="0">
                <a:solidFill>
                  <a:schemeClr val="accent2"/>
                </a:solidFill>
              </a:rPr>
            </a:br>
            <a:r>
              <a:rPr lang="ja-JP" altLang="en-US" sz="2000" dirty="0" smtClean="0">
                <a:solidFill>
                  <a:schemeClr val="accent5"/>
                </a:solidFill>
              </a:rPr>
              <a:t>略　</a:t>
            </a:r>
            <a:r>
              <a:rPr lang="en-US" altLang="ja-JP" sz="2000" dirty="0" smtClean="0">
                <a:solidFill>
                  <a:schemeClr val="accent5"/>
                </a:solidFill>
              </a:rPr>
              <a:t>: BPF</a:t>
            </a:r>
            <a:r>
              <a:rPr lang="en-US" altLang="ja-JP" sz="2000" dirty="0" smtClean="0">
                <a:solidFill>
                  <a:schemeClr val="accent3"/>
                </a:solidFill>
              </a:rPr>
              <a:t/>
            </a:r>
            <a:br>
              <a:rPr lang="en-US" altLang="ja-JP" sz="2000" dirty="0" smtClean="0">
                <a:solidFill>
                  <a:schemeClr val="accent3"/>
                </a:solidFill>
              </a:rPr>
            </a:br>
            <a:endParaRPr lang="en-US" altLang="ja-JP" sz="2400" dirty="0" smtClean="0">
              <a:solidFill>
                <a:schemeClr val="accent3"/>
              </a:solidFill>
            </a:endParaRPr>
          </a:p>
          <a:p>
            <a:endParaRPr lang="en-US" altLang="ja-JP" sz="2400" dirty="0" smtClean="0"/>
          </a:p>
          <a:p>
            <a:r>
              <a:rPr kumimoji="1" lang="ja-JP" altLang="en-US" sz="2400" b="1" u="sng" dirty="0" smtClean="0">
                <a:solidFill>
                  <a:schemeClr val="accent2"/>
                </a:solidFill>
              </a:rPr>
              <a:t>ノッチ</a:t>
            </a:r>
            <a:r>
              <a:rPr kumimoji="1" lang="en-US" altLang="ja-JP" sz="2400" b="1" u="sng" dirty="0" smtClean="0">
                <a:solidFill>
                  <a:schemeClr val="accent2"/>
                </a:solidFill>
              </a:rPr>
              <a:t/>
            </a:r>
            <a:br>
              <a:rPr kumimoji="1" lang="en-US" altLang="ja-JP" sz="2400" b="1" u="sng" dirty="0" smtClean="0">
                <a:solidFill>
                  <a:schemeClr val="accent2"/>
                </a:solidFill>
              </a:rPr>
            </a:br>
            <a:r>
              <a:rPr kumimoji="1" lang="ja-JP" altLang="en-US" sz="2400" b="1" u="sng" dirty="0" smtClean="0">
                <a:solidFill>
                  <a:schemeClr val="accent2"/>
                </a:solidFill>
              </a:rPr>
              <a:t>フィルター</a:t>
            </a:r>
            <a:r>
              <a:rPr lang="en-US" altLang="ja-JP" sz="2000" dirty="0" smtClean="0">
                <a:solidFill>
                  <a:schemeClr val="accent3"/>
                </a:solidFill>
              </a:rPr>
              <a:t/>
            </a:r>
            <a:br>
              <a:rPr lang="en-US" altLang="ja-JP" sz="2000" dirty="0" smtClean="0">
                <a:solidFill>
                  <a:schemeClr val="accent3"/>
                </a:solidFill>
              </a:rPr>
            </a:br>
            <a:r>
              <a:rPr lang="ja-JP" altLang="en-US" sz="2000" dirty="0" smtClean="0">
                <a:solidFill>
                  <a:schemeClr val="accent5"/>
                </a:solidFill>
              </a:rPr>
              <a:t>別名</a:t>
            </a:r>
            <a:r>
              <a:rPr lang="en-US" altLang="ja-JP" sz="2000" dirty="0" smtClean="0">
                <a:solidFill>
                  <a:schemeClr val="accent5"/>
                </a:solidFill>
              </a:rPr>
              <a:t>: </a:t>
            </a:r>
            <a:r>
              <a:rPr lang="ja-JP" altLang="en-US" sz="2000" dirty="0" smtClean="0">
                <a:solidFill>
                  <a:schemeClr val="accent5"/>
                </a:solidFill>
              </a:rPr>
              <a:t>バンド</a:t>
            </a:r>
            <a:r>
              <a:rPr lang="en-US" altLang="ja-JP" sz="2000" dirty="0" smtClean="0">
                <a:solidFill>
                  <a:schemeClr val="accent5"/>
                </a:solidFill>
              </a:rPr>
              <a:t/>
            </a:r>
            <a:br>
              <a:rPr lang="en-US" altLang="ja-JP" sz="2000" dirty="0" smtClean="0">
                <a:solidFill>
                  <a:schemeClr val="accent5"/>
                </a:solidFill>
              </a:rPr>
            </a:br>
            <a:r>
              <a:rPr lang="ja-JP" altLang="en-US" sz="2000" dirty="0" smtClean="0">
                <a:solidFill>
                  <a:schemeClr val="accent5"/>
                </a:solidFill>
              </a:rPr>
              <a:t>        リジェクション</a:t>
            </a:r>
            <a:endParaRPr kumimoji="1" lang="en-US" altLang="ja-JP" sz="2400" dirty="0" smtClean="0">
              <a:solidFill>
                <a:schemeClr val="accent5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51</a:t>
            </a:fld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3286116" y="3003762"/>
            <a:ext cx="5000660" cy="0"/>
          </a:xfrm>
          <a:prstGeom prst="line">
            <a:avLst/>
          </a:prstGeom>
          <a:ln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8001024" y="306305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/>
                </a:solidFill>
              </a:rPr>
              <a:t>Hz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 rot="5400000" flipH="1" flipV="1">
            <a:off x="2893207" y="3039481"/>
            <a:ext cx="1357322" cy="0"/>
          </a:xfrm>
          <a:prstGeom prst="line">
            <a:avLst/>
          </a:prstGeom>
          <a:ln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 rot="16200000">
            <a:off x="3076179" y="22816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5"/>
                </a:solidFill>
              </a:rPr>
              <a:t>振幅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286116" y="4929198"/>
            <a:ext cx="5000660" cy="0"/>
          </a:xfrm>
          <a:prstGeom prst="line">
            <a:avLst/>
          </a:prstGeom>
          <a:ln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8001024" y="498849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/>
                </a:solidFill>
              </a:rPr>
              <a:t>Hz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 rot="5400000" flipH="1" flipV="1">
            <a:off x="2893207" y="4964917"/>
            <a:ext cx="1357322" cy="0"/>
          </a:xfrm>
          <a:prstGeom prst="line">
            <a:avLst/>
          </a:prstGeom>
          <a:ln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 rot="16200000">
            <a:off x="3076179" y="42070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5"/>
                </a:solidFill>
              </a:rPr>
              <a:t>振幅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857488" y="3743270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カットオフ周波数の</a:t>
            </a:r>
            <a:r>
              <a:rPr kumimoji="1" lang="ja-JP" altLang="en-US" sz="2000" b="1" u="sng" dirty="0" smtClean="0">
                <a:solidFill>
                  <a:schemeClr val="accent6"/>
                </a:solidFill>
              </a:rPr>
              <a:t>周辺を通して、</a:t>
            </a:r>
            <a:r>
              <a:rPr kumimoji="1" lang="ja-JP" altLang="en-US" sz="2000" b="1" u="sng" dirty="0" smtClean="0">
                <a:solidFill>
                  <a:schemeClr val="accent4"/>
                </a:solidFill>
              </a:rPr>
              <a:t>他をカット</a:t>
            </a:r>
            <a:endParaRPr kumimoji="1" lang="ja-JP" altLang="en-US" sz="2000" b="1" u="sng" dirty="0">
              <a:solidFill>
                <a:schemeClr val="accent4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857488" y="5672096"/>
            <a:ext cx="5827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カットオフ周波数の</a:t>
            </a:r>
            <a:r>
              <a:rPr lang="ja-JP" altLang="en-US" sz="2000" b="1" u="sng" dirty="0" smtClean="0">
                <a:solidFill>
                  <a:schemeClr val="accent4"/>
                </a:solidFill>
              </a:rPr>
              <a:t>周辺</a:t>
            </a:r>
            <a:r>
              <a:rPr kumimoji="1" lang="ja-JP" altLang="en-US" sz="2000" b="1" u="sng" dirty="0" smtClean="0">
                <a:solidFill>
                  <a:schemeClr val="accent4"/>
                </a:solidFill>
              </a:rPr>
              <a:t>をカットして、</a:t>
            </a:r>
            <a:r>
              <a:rPr lang="ja-JP" altLang="en-US" sz="2000" b="1" u="sng" dirty="0" smtClean="0">
                <a:solidFill>
                  <a:schemeClr val="accent6"/>
                </a:solidFill>
              </a:rPr>
              <a:t>他</a:t>
            </a:r>
            <a:r>
              <a:rPr kumimoji="1" lang="ja-JP" altLang="en-US" sz="2000" b="1" u="sng" dirty="0" smtClean="0">
                <a:solidFill>
                  <a:schemeClr val="accent6"/>
                </a:solidFill>
              </a:rPr>
              <a:t>を通す</a:t>
            </a:r>
            <a:endParaRPr kumimoji="1" lang="ja-JP" altLang="en-US" sz="2000" b="1" u="sng" dirty="0">
              <a:solidFill>
                <a:schemeClr val="accent6"/>
              </a:solidFill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3759740" y="3000372"/>
            <a:ext cx="4196288" cy="515849"/>
            <a:chOff x="3759740" y="3000372"/>
            <a:chExt cx="4196288" cy="51584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4" name="フリーフォーム 23"/>
            <p:cNvSpPr/>
            <p:nvPr/>
          </p:nvSpPr>
          <p:spPr>
            <a:xfrm>
              <a:off x="5857884" y="3000753"/>
              <a:ext cx="2098144" cy="515468"/>
            </a:xfrm>
            <a:custGeom>
              <a:avLst/>
              <a:gdLst>
                <a:gd name="connsiteX0" fmla="*/ 0 w 1473959"/>
                <a:gd name="connsiteY0" fmla="*/ 0 h 586853"/>
                <a:gd name="connsiteX1" fmla="*/ 477672 w 1473959"/>
                <a:gd name="connsiteY1" fmla="*/ 163773 h 586853"/>
                <a:gd name="connsiteX2" fmla="*/ 968991 w 1473959"/>
                <a:gd name="connsiteY2" fmla="*/ 477671 h 586853"/>
                <a:gd name="connsiteX3" fmla="*/ 1473959 w 1473959"/>
                <a:gd name="connsiteY3" fmla="*/ 586853 h 58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959" h="586853">
                  <a:moveTo>
                    <a:pt x="0" y="0"/>
                  </a:moveTo>
                  <a:cubicBezTo>
                    <a:pt x="158087" y="42080"/>
                    <a:pt x="316174" y="84161"/>
                    <a:pt x="477672" y="163773"/>
                  </a:cubicBezTo>
                  <a:cubicBezTo>
                    <a:pt x="639170" y="243385"/>
                    <a:pt x="802943" y="407158"/>
                    <a:pt x="968991" y="477671"/>
                  </a:cubicBezTo>
                  <a:cubicBezTo>
                    <a:pt x="1135039" y="548184"/>
                    <a:pt x="1473959" y="586853"/>
                    <a:pt x="1473959" y="586853"/>
                  </a:cubicBezTo>
                </a:path>
              </a:pathLst>
            </a:custGeom>
            <a:ln w="381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/>
            <p:cNvSpPr/>
            <p:nvPr/>
          </p:nvSpPr>
          <p:spPr>
            <a:xfrm flipH="1">
              <a:off x="3759740" y="3000372"/>
              <a:ext cx="2098144" cy="515468"/>
            </a:xfrm>
            <a:custGeom>
              <a:avLst/>
              <a:gdLst>
                <a:gd name="connsiteX0" fmla="*/ 0 w 1473959"/>
                <a:gd name="connsiteY0" fmla="*/ 0 h 586853"/>
                <a:gd name="connsiteX1" fmla="*/ 477672 w 1473959"/>
                <a:gd name="connsiteY1" fmla="*/ 163773 h 586853"/>
                <a:gd name="connsiteX2" fmla="*/ 968991 w 1473959"/>
                <a:gd name="connsiteY2" fmla="*/ 477671 h 586853"/>
                <a:gd name="connsiteX3" fmla="*/ 1473959 w 1473959"/>
                <a:gd name="connsiteY3" fmla="*/ 586853 h 58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959" h="586853">
                  <a:moveTo>
                    <a:pt x="0" y="0"/>
                  </a:moveTo>
                  <a:cubicBezTo>
                    <a:pt x="158087" y="42080"/>
                    <a:pt x="316174" y="84161"/>
                    <a:pt x="477672" y="163773"/>
                  </a:cubicBezTo>
                  <a:cubicBezTo>
                    <a:pt x="639170" y="243385"/>
                    <a:pt x="802943" y="407158"/>
                    <a:pt x="968991" y="477671"/>
                  </a:cubicBezTo>
                  <a:cubicBezTo>
                    <a:pt x="1135039" y="548184"/>
                    <a:pt x="1473959" y="586853"/>
                    <a:pt x="1473959" y="586853"/>
                  </a:cubicBezTo>
                </a:path>
              </a:pathLst>
            </a:custGeom>
            <a:ln w="381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/>
          <p:cNvGrpSpPr/>
          <p:nvPr/>
        </p:nvGrpSpPr>
        <p:grpSpPr>
          <a:xfrm flipV="1">
            <a:off x="3759740" y="4929198"/>
            <a:ext cx="4196288" cy="515849"/>
            <a:chOff x="3759740" y="3000372"/>
            <a:chExt cx="4196288" cy="51584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8" name="フリーフォーム 27"/>
            <p:cNvSpPr/>
            <p:nvPr/>
          </p:nvSpPr>
          <p:spPr>
            <a:xfrm>
              <a:off x="5857884" y="3000753"/>
              <a:ext cx="2098144" cy="515468"/>
            </a:xfrm>
            <a:custGeom>
              <a:avLst/>
              <a:gdLst>
                <a:gd name="connsiteX0" fmla="*/ 0 w 1473959"/>
                <a:gd name="connsiteY0" fmla="*/ 0 h 586853"/>
                <a:gd name="connsiteX1" fmla="*/ 477672 w 1473959"/>
                <a:gd name="connsiteY1" fmla="*/ 163773 h 586853"/>
                <a:gd name="connsiteX2" fmla="*/ 968991 w 1473959"/>
                <a:gd name="connsiteY2" fmla="*/ 477671 h 586853"/>
                <a:gd name="connsiteX3" fmla="*/ 1473959 w 1473959"/>
                <a:gd name="connsiteY3" fmla="*/ 586853 h 58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959" h="586853">
                  <a:moveTo>
                    <a:pt x="0" y="0"/>
                  </a:moveTo>
                  <a:cubicBezTo>
                    <a:pt x="158087" y="42080"/>
                    <a:pt x="316174" y="84161"/>
                    <a:pt x="477672" y="163773"/>
                  </a:cubicBezTo>
                  <a:cubicBezTo>
                    <a:pt x="639170" y="243385"/>
                    <a:pt x="802943" y="407158"/>
                    <a:pt x="968991" y="477671"/>
                  </a:cubicBezTo>
                  <a:cubicBezTo>
                    <a:pt x="1135039" y="548184"/>
                    <a:pt x="1473959" y="586853"/>
                    <a:pt x="1473959" y="586853"/>
                  </a:cubicBezTo>
                </a:path>
              </a:pathLst>
            </a:custGeom>
            <a:ln w="381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/>
            <p:cNvSpPr/>
            <p:nvPr/>
          </p:nvSpPr>
          <p:spPr>
            <a:xfrm flipH="1">
              <a:off x="3759740" y="3000372"/>
              <a:ext cx="2098144" cy="515468"/>
            </a:xfrm>
            <a:custGeom>
              <a:avLst/>
              <a:gdLst>
                <a:gd name="connsiteX0" fmla="*/ 0 w 1473959"/>
                <a:gd name="connsiteY0" fmla="*/ 0 h 586853"/>
                <a:gd name="connsiteX1" fmla="*/ 477672 w 1473959"/>
                <a:gd name="connsiteY1" fmla="*/ 163773 h 586853"/>
                <a:gd name="connsiteX2" fmla="*/ 968991 w 1473959"/>
                <a:gd name="connsiteY2" fmla="*/ 477671 h 586853"/>
                <a:gd name="connsiteX3" fmla="*/ 1473959 w 1473959"/>
                <a:gd name="connsiteY3" fmla="*/ 586853 h 58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959" h="586853">
                  <a:moveTo>
                    <a:pt x="0" y="0"/>
                  </a:moveTo>
                  <a:cubicBezTo>
                    <a:pt x="158087" y="42080"/>
                    <a:pt x="316174" y="84161"/>
                    <a:pt x="477672" y="163773"/>
                  </a:cubicBezTo>
                  <a:cubicBezTo>
                    <a:pt x="639170" y="243385"/>
                    <a:pt x="802943" y="407158"/>
                    <a:pt x="968991" y="477671"/>
                  </a:cubicBezTo>
                  <a:cubicBezTo>
                    <a:pt x="1135039" y="548184"/>
                    <a:pt x="1473959" y="586853"/>
                    <a:pt x="1473959" y="586853"/>
                  </a:cubicBezTo>
                </a:path>
              </a:pathLst>
            </a:custGeom>
            <a:ln w="381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コンプレッサー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982651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Vo</a:t>
            </a:r>
            <a:r>
              <a:rPr lang="ja-JP" altLang="en-US" sz="2400" dirty="0" smtClean="0"/>
              <a:t>の声がでっかくなったらフェーダーをさげますよね</a:t>
            </a:r>
            <a:endParaRPr lang="en-US" altLang="ja-JP" sz="2400" dirty="0" smtClean="0"/>
          </a:p>
          <a:p>
            <a:r>
              <a:rPr lang="ja-JP" altLang="en-US" sz="2400" dirty="0" smtClean="0"/>
              <a:t>そのあと小さくなったらフェーダーを戻しますよね</a:t>
            </a:r>
            <a:endParaRPr kumimoji="1"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52</a:t>
            </a:fld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1500166" y="3929066"/>
            <a:ext cx="6215106" cy="0"/>
          </a:xfrm>
          <a:prstGeom prst="line">
            <a:avLst/>
          </a:prstGeom>
          <a:ln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2643174" y="2786058"/>
            <a:ext cx="571504" cy="114300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786182" y="2285992"/>
            <a:ext cx="571504" cy="164307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58082" y="40719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4"/>
                </a:solidFill>
              </a:rPr>
              <a:t>時間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 rot="5400000" flipH="1" flipV="1">
            <a:off x="428597" y="2857496"/>
            <a:ext cx="2714644" cy="0"/>
          </a:xfrm>
          <a:prstGeom prst="line">
            <a:avLst/>
          </a:prstGeom>
          <a:ln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4929190" y="1714488"/>
            <a:ext cx="571504" cy="221457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6072198" y="3214686"/>
            <a:ext cx="571504" cy="71438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 rot="16200000">
            <a:off x="1218791" y="13529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4"/>
                </a:solidFill>
              </a:rPr>
              <a:t>音量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86182" y="2285992"/>
            <a:ext cx="571504" cy="285752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alpha val="76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4929190" y="1714488"/>
            <a:ext cx="571504" cy="571504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alpha val="76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6072198" y="2786058"/>
            <a:ext cx="571504" cy="428628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/>
              </a:gs>
              <a:gs pos="99000">
                <a:schemeClr val="accent6">
                  <a:lumMod val="75000"/>
                </a:schemeClr>
              </a:gs>
            </a:gsLst>
            <a:lin ang="5400000" scaled="0"/>
          </a:gra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/>
          <p:cNvCxnSpPr/>
          <p:nvPr/>
        </p:nvCxnSpPr>
        <p:spPr>
          <a:xfrm rot="5400000">
            <a:off x="4287042" y="2428868"/>
            <a:ext cx="285752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rot="5400000">
            <a:off x="5301616" y="2000240"/>
            <a:ext cx="571504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rot="5400000" flipH="1" flipV="1">
            <a:off x="6528123" y="3000373"/>
            <a:ext cx="428627" cy="1588"/>
          </a:xfrm>
          <a:prstGeom prst="straightConnector1">
            <a:avLst/>
          </a:prstGeom>
          <a:ln w="254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rot="5400000">
            <a:off x="2428860" y="4572008"/>
            <a:ext cx="100013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2714612" y="4214818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/>
          <p:cNvCxnSpPr/>
          <p:nvPr/>
        </p:nvCxnSpPr>
        <p:spPr>
          <a:xfrm rot="5400000">
            <a:off x="3571868" y="4572008"/>
            <a:ext cx="100013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/>
          <p:cNvSpPr/>
          <p:nvPr/>
        </p:nvSpPr>
        <p:spPr>
          <a:xfrm>
            <a:off x="3857620" y="4357694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/>
          <p:cNvCxnSpPr/>
          <p:nvPr/>
        </p:nvCxnSpPr>
        <p:spPr>
          <a:xfrm rot="5400000">
            <a:off x="4714876" y="4572008"/>
            <a:ext cx="100013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5000628" y="4643446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/>
          <p:cNvCxnSpPr/>
          <p:nvPr/>
        </p:nvCxnSpPr>
        <p:spPr>
          <a:xfrm rot="5400000">
            <a:off x="5857884" y="4572008"/>
            <a:ext cx="100013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6143636" y="4214818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矢印コネクタ 53"/>
          <p:cNvCxnSpPr/>
          <p:nvPr/>
        </p:nvCxnSpPr>
        <p:spPr>
          <a:xfrm rot="5400000">
            <a:off x="4287042" y="4214024"/>
            <a:ext cx="285752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rot="5400000">
            <a:off x="5301616" y="4356900"/>
            <a:ext cx="571504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rot="5400000" flipH="1" flipV="1">
            <a:off x="6528124" y="4428337"/>
            <a:ext cx="428627" cy="1588"/>
          </a:xfrm>
          <a:prstGeom prst="straightConnector1">
            <a:avLst/>
          </a:prstGeom>
          <a:ln w="254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222 L -2.5E-6 2.4421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6452 L -2.5E-6 -4.58834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6198 L -2.5E-6 -2.18316E-6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5" grpId="0" animBg="1"/>
      <p:bldP spid="8" grpId="0" animBg="1"/>
      <p:bldP spid="37" grpId="0" animBg="1"/>
      <p:bldP spid="38" grpId="0" animBg="1"/>
      <p:bldP spid="49" grpId="0" animBg="1"/>
      <p:bldP spid="49" grpId="1" animBg="1"/>
      <p:bldP spid="51" grpId="0" animBg="1"/>
      <p:bldP spid="53" grpId="0" animBg="1"/>
      <p:bldP spid="53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線コネクタ 31"/>
          <p:cNvCxnSpPr/>
          <p:nvPr/>
        </p:nvCxnSpPr>
        <p:spPr>
          <a:xfrm>
            <a:off x="1500166" y="3929066"/>
            <a:ext cx="6215106" cy="0"/>
          </a:xfrm>
          <a:prstGeom prst="line">
            <a:avLst/>
          </a:prstGeom>
          <a:ln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7358082" y="40719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4"/>
                </a:solidFill>
              </a:rPr>
              <a:t>時間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 rot="5400000" flipH="1" flipV="1">
            <a:off x="428597" y="2857496"/>
            <a:ext cx="2714644" cy="0"/>
          </a:xfrm>
          <a:prstGeom prst="line">
            <a:avLst/>
          </a:prstGeom>
          <a:ln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コンプレッサー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982651"/>
          </a:xfrm>
        </p:spPr>
        <p:txBody>
          <a:bodyPr>
            <a:normAutofit/>
          </a:bodyPr>
          <a:lstStyle/>
          <a:p>
            <a:r>
              <a:rPr kumimoji="1" lang="ja-JP" altLang="en-US" sz="2400" b="1" u="sng" dirty="0" smtClean="0">
                <a:solidFill>
                  <a:schemeClr val="accent2"/>
                </a:solidFill>
              </a:rPr>
              <a:t>大きい音が来たら音量を下げる　小さくなったら戻す</a:t>
            </a:r>
            <a:endParaRPr lang="en-US" altLang="ja-JP" sz="2400" b="1" u="sng" dirty="0" smtClean="0">
              <a:solidFill>
                <a:schemeClr val="accent2"/>
              </a:solidFill>
            </a:endParaRPr>
          </a:p>
          <a:p>
            <a:pPr lvl="1"/>
            <a:r>
              <a:rPr kumimoji="1" lang="ja-JP" altLang="en-US" sz="2000" dirty="0" smtClean="0"/>
              <a:t>それを自動でやってくれる機械がコンプです</a:t>
            </a:r>
            <a:endParaRPr kumimoji="1" lang="en-US" altLang="ja-JP" sz="20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53</a:t>
            </a:fld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643174" y="2786058"/>
            <a:ext cx="571504" cy="114300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786182" y="2285992"/>
            <a:ext cx="571504" cy="164307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4929190" y="1714488"/>
            <a:ext cx="571504" cy="221457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6072198" y="3214686"/>
            <a:ext cx="571504" cy="71438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786182" y="2285992"/>
            <a:ext cx="571504" cy="285752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alpha val="76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4929190" y="1714488"/>
            <a:ext cx="571504" cy="571504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alpha val="76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6072198" y="2786058"/>
            <a:ext cx="571504" cy="428628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/>
              </a:gs>
              <a:gs pos="99000">
                <a:schemeClr val="accent6">
                  <a:lumMod val="75000"/>
                </a:schemeClr>
              </a:gs>
            </a:gsLst>
            <a:lin ang="5400000" scaled="0"/>
          </a:gra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/>
          <p:cNvCxnSpPr/>
          <p:nvPr/>
        </p:nvCxnSpPr>
        <p:spPr>
          <a:xfrm rot="5400000">
            <a:off x="4287042" y="2428868"/>
            <a:ext cx="285752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rot="5400000">
            <a:off x="5301616" y="2000240"/>
            <a:ext cx="571504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rot="5400000" flipH="1" flipV="1">
            <a:off x="6528123" y="3000373"/>
            <a:ext cx="428627" cy="1588"/>
          </a:xfrm>
          <a:prstGeom prst="straightConnector1">
            <a:avLst/>
          </a:prstGeom>
          <a:ln w="254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rot="5400000">
            <a:off x="2428860" y="4572008"/>
            <a:ext cx="100013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2714612" y="4214818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/>
          <p:cNvCxnSpPr/>
          <p:nvPr/>
        </p:nvCxnSpPr>
        <p:spPr>
          <a:xfrm rot="5400000">
            <a:off x="3571868" y="4572008"/>
            <a:ext cx="100013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/>
          <p:cNvSpPr/>
          <p:nvPr/>
        </p:nvSpPr>
        <p:spPr>
          <a:xfrm>
            <a:off x="3857620" y="4357694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/>
          <p:cNvCxnSpPr/>
          <p:nvPr/>
        </p:nvCxnSpPr>
        <p:spPr>
          <a:xfrm rot="5400000">
            <a:off x="4714876" y="4572008"/>
            <a:ext cx="100013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5000628" y="4643446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/>
          <p:cNvCxnSpPr/>
          <p:nvPr/>
        </p:nvCxnSpPr>
        <p:spPr>
          <a:xfrm rot="5400000">
            <a:off x="5857884" y="4572008"/>
            <a:ext cx="100013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6143636" y="4214818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矢印コネクタ 53"/>
          <p:cNvCxnSpPr/>
          <p:nvPr/>
        </p:nvCxnSpPr>
        <p:spPr>
          <a:xfrm rot="5400000">
            <a:off x="4287042" y="4214024"/>
            <a:ext cx="285752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rot="5400000">
            <a:off x="5301616" y="4356900"/>
            <a:ext cx="571504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rot="5400000" flipH="1" flipV="1">
            <a:off x="6528124" y="4428337"/>
            <a:ext cx="428627" cy="1588"/>
          </a:xfrm>
          <a:prstGeom prst="straightConnector1">
            <a:avLst/>
          </a:prstGeom>
          <a:ln w="254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 rot="16200000">
            <a:off x="1218791" y="13529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4"/>
                </a:solidFill>
              </a:rPr>
              <a:t>音量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コンプレッサー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785950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2400" dirty="0" smtClean="0"/>
              <a:t>まず、この音量よりでかい音が来たら下げる！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2400" dirty="0" err="1" smtClean="0"/>
              <a:t>ってとこに</a:t>
            </a:r>
            <a:r>
              <a:rPr kumimoji="1" lang="ja-JP" altLang="en-US" sz="2400" dirty="0" smtClean="0"/>
              <a:t>線を引きます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その線よりでかい音が来たら、音量を下げます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その線より小さくなったら、音量を元に戻します</a:t>
            </a:r>
            <a:endParaRPr kumimoji="1"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54</a:t>
            </a:fld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1500166" y="3929066"/>
            <a:ext cx="6215106" cy="0"/>
          </a:xfrm>
          <a:prstGeom prst="line">
            <a:avLst/>
          </a:prstGeom>
          <a:ln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2643174" y="2928934"/>
            <a:ext cx="571504" cy="100013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786182" y="2071678"/>
            <a:ext cx="571504" cy="185738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58082" y="40719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4"/>
                </a:solidFill>
              </a:rPr>
              <a:t>時間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 rot="5400000" flipH="1" flipV="1">
            <a:off x="428597" y="2857496"/>
            <a:ext cx="2714644" cy="0"/>
          </a:xfrm>
          <a:prstGeom prst="line">
            <a:avLst/>
          </a:prstGeom>
          <a:ln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4929190" y="1714488"/>
            <a:ext cx="571504" cy="221457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6072198" y="3214686"/>
            <a:ext cx="571504" cy="71438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 rot="16200000">
            <a:off x="1218791" y="13529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4"/>
                </a:solidFill>
              </a:rPr>
              <a:t>音量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86182" y="2071678"/>
            <a:ext cx="571504" cy="285752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alpha val="76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4929190" y="1714488"/>
            <a:ext cx="571504" cy="500066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alpha val="76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6072198" y="2928934"/>
            <a:ext cx="571504" cy="28575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/>
              </a:gs>
              <a:gs pos="99000">
                <a:schemeClr val="accent6">
                  <a:lumMod val="75000"/>
                </a:schemeClr>
              </a:gs>
            </a:gsLst>
            <a:lin ang="5400000" scaled="0"/>
          </a:gra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/>
          <p:cNvCxnSpPr/>
          <p:nvPr/>
        </p:nvCxnSpPr>
        <p:spPr>
          <a:xfrm rot="5400000">
            <a:off x="4287042" y="2214554"/>
            <a:ext cx="285752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rot="5400000">
            <a:off x="5338526" y="1964918"/>
            <a:ext cx="499272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rot="5400000" flipH="1" flipV="1">
            <a:off x="6598370" y="3072208"/>
            <a:ext cx="286547" cy="1588"/>
          </a:xfrm>
          <a:prstGeom prst="straightConnector1">
            <a:avLst/>
          </a:prstGeom>
          <a:ln w="254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071538" y="2643182"/>
            <a:ext cx="6643734" cy="0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5" grpId="0" animBg="1"/>
      <p:bldP spid="8" grpId="0" animBg="1"/>
      <p:bldP spid="37" grpId="0" animBg="1"/>
      <p:bldP spid="3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コンプレッサー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785950"/>
          </a:xfrm>
        </p:spPr>
        <p:txBody>
          <a:bodyPr>
            <a:normAutofit/>
          </a:bodyPr>
          <a:lstStyle/>
          <a:p>
            <a:r>
              <a:rPr kumimoji="1" lang="en-US" altLang="ja-JP" sz="2400" b="1" u="sng" dirty="0" smtClean="0">
                <a:solidFill>
                  <a:schemeClr val="accent2"/>
                </a:solidFill>
              </a:rPr>
              <a:t>Threshold</a:t>
            </a:r>
            <a:r>
              <a:rPr kumimoji="1" lang="en-US" altLang="ja-JP" sz="2400" dirty="0" smtClean="0"/>
              <a:t> … </a:t>
            </a:r>
            <a:r>
              <a:rPr kumimoji="1" lang="ja-JP" altLang="en-US" sz="2400" dirty="0" smtClean="0"/>
              <a:t>何</a:t>
            </a:r>
            <a:r>
              <a:rPr kumimoji="1" lang="en-US" altLang="ja-JP" sz="2400" dirty="0" smtClean="0"/>
              <a:t>dB</a:t>
            </a:r>
            <a:r>
              <a:rPr kumimoji="1" lang="ja-JP" altLang="en-US" sz="2400" dirty="0" smtClean="0"/>
              <a:t>より大きかったらコンプかけるか</a:t>
            </a:r>
            <a:endParaRPr kumimoji="1" lang="en-US" altLang="ja-JP" sz="2400" dirty="0" smtClean="0"/>
          </a:p>
          <a:p>
            <a:r>
              <a:rPr lang="en-US" altLang="ja-JP" sz="2400" b="1" u="sng" dirty="0" smtClean="0">
                <a:solidFill>
                  <a:schemeClr val="accent2"/>
                </a:solidFill>
              </a:rPr>
              <a:t>Ratio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… 	</a:t>
            </a:r>
            <a:r>
              <a:rPr lang="ja-JP" altLang="en-US" sz="2400" dirty="0" smtClean="0"/>
              <a:t>どのくらいの割合で小さくするか</a:t>
            </a:r>
            <a:endParaRPr lang="en-US" altLang="ja-JP" sz="2400" dirty="0" smtClean="0"/>
          </a:p>
          <a:p>
            <a:pPr lvl="1"/>
            <a:r>
              <a:rPr kumimoji="1" lang="en-US" altLang="ja-JP" sz="1600" b="1" dirty="0" smtClean="0">
                <a:solidFill>
                  <a:schemeClr val="accent4"/>
                </a:solidFill>
              </a:rPr>
              <a:t>2:1</a:t>
            </a:r>
            <a:r>
              <a:rPr kumimoji="1" lang="en-US" altLang="ja-JP" sz="1600" dirty="0" smtClean="0"/>
              <a:t> … </a:t>
            </a:r>
            <a:r>
              <a:rPr kumimoji="1" lang="ja-JP" altLang="en-US" sz="1600" dirty="0" smtClean="0"/>
              <a:t>超えた分を</a:t>
            </a:r>
            <a:r>
              <a:rPr kumimoji="1" lang="en-US" altLang="ja-JP" sz="1600" dirty="0" smtClean="0"/>
              <a:t>1/2</a:t>
            </a:r>
            <a:r>
              <a:rPr kumimoji="1" lang="ja-JP" altLang="en-US" sz="1600" dirty="0" smtClean="0"/>
              <a:t>に　</a:t>
            </a:r>
            <a:r>
              <a:rPr kumimoji="1" lang="en-US" altLang="ja-JP" sz="1600" b="1" dirty="0" smtClean="0">
                <a:solidFill>
                  <a:schemeClr val="accent4"/>
                </a:solidFill>
              </a:rPr>
              <a:t>4:1</a:t>
            </a:r>
            <a:r>
              <a:rPr kumimoji="1" lang="en-US" altLang="ja-JP" sz="1600" dirty="0" smtClean="0"/>
              <a:t> … </a:t>
            </a:r>
            <a:r>
              <a:rPr kumimoji="1" lang="ja-JP" altLang="en-US" sz="1600" dirty="0" smtClean="0"/>
              <a:t>超えた分を</a:t>
            </a:r>
            <a:r>
              <a:rPr kumimoji="1" lang="en-US" altLang="ja-JP" sz="1600" dirty="0" smtClean="0"/>
              <a:t>1/4</a:t>
            </a:r>
            <a:r>
              <a:rPr lang="ja-JP" altLang="en-US" sz="1600" dirty="0" smtClean="0"/>
              <a:t>に</a:t>
            </a:r>
            <a:endParaRPr lang="en-US" altLang="ja-JP" sz="1600" dirty="0" smtClean="0"/>
          </a:p>
          <a:p>
            <a:pPr lvl="1"/>
            <a:r>
              <a:rPr lang="ja-JP" altLang="en-US" sz="1600" b="1" dirty="0" smtClean="0">
                <a:solidFill>
                  <a:schemeClr val="accent4"/>
                </a:solidFill>
              </a:rPr>
              <a:t>∞</a:t>
            </a:r>
            <a:r>
              <a:rPr lang="en-US" altLang="ja-JP" sz="1600" b="1" dirty="0" smtClean="0">
                <a:solidFill>
                  <a:schemeClr val="accent4"/>
                </a:solidFill>
              </a:rPr>
              <a:t>:1 </a:t>
            </a:r>
            <a:r>
              <a:rPr lang="en-US" altLang="ja-JP" sz="1600" dirty="0" smtClean="0"/>
              <a:t>… </a:t>
            </a:r>
            <a:r>
              <a:rPr lang="ja-JP" altLang="en-US" sz="1600" dirty="0" smtClean="0"/>
              <a:t>どんな大きい音でも</a:t>
            </a:r>
            <a:r>
              <a:rPr lang="en-US" altLang="ja-JP" sz="1600" dirty="0" smtClean="0"/>
              <a:t>Threshold</a:t>
            </a:r>
            <a:r>
              <a:rPr lang="ja-JP" altLang="en-US" sz="1600" dirty="0" smtClean="0"/>
              <a:t>を超えない　</a:t>
            </a:r>
            <a:r>
              <a:rPr lang="en-US" altLang="ja-JP" sz="1600" b="1" dirty="0" smtClean="0">
                <a:solidFill>
                  <a:schemeClr val="accent4"/>
                </a:solidFill>
              </a:rPr>
              <a:t>1:1</a:t>
            </a:r>
            <a:r>
              <a:rPr lang="en-US" altLang="ja-JP" sz="1600" dirty="0" smtClean="0"/>
              <a:t> … </a:t>
            </a:r>
            <a:r>
              <a:rPr lang="ja-JP" altLang="en-US" sz="1600" dirty="0" smtClean="0"/>
              <a:t>なにもしない</a:t>
            </a:r>
            <a:endParaRPr kumimoji="1" lang="en-US" altLang="ja-JP" sz="16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55</a:t>
            </a:fld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1500166" y="3929066"/>
            <a:ext cx="6215106" cy="0"/>
          </a:xfrm>
          <a:prstGeom prst="line">
            <a:avLst/>
          </a:prstGeom>
          <a:ln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2643174" y="2928934"/>
            <a:ext cx="571504" cy="100013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786182" y="2071678"/>
            <a:ext cx="571504" cy="185738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58082" y="40719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4"/>
                </a:solidFill>
              </a:rPr>
              <a:t>時間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 rot="5400000" flipH="1" flipV="1">
            <a:off x="428597" y="2857496"/>
            <a:ext cx="2714644" cy="0"/>
          </a:xfrm>
          <a:prstGeom prst="line">
            <a:avLst/>
          </a:prstGeom>
          <a:ln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4929190" y="1714488"/>
            <a:ext cx="571504" cy="221457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6072198" y="3214686"/>
            <a:ext cx="571504" cy="71438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 rot="16200000">
            <a:off x="1218791" y="13529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4"/>
                </a:solidFill>
              </a:rPr>
              <a:t>音量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86182" y="2071678"/>
            <a:ext cx="571504" cy="285752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alpha val="76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4929190" y="1714488"/>
            <a:ext cx="571504" cy="500066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alpha val="76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6072198" y="2928934"/>
            <a:ext cx="571504" cy="28575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/>
              </a:gs>
              <a:gs pos="99000">
                <a:schemeClr val="accent6">
                  <a:lumMod val="75000"/>
                </a:schemeClr>
              </a:gs>
            </a:gsLst>
            <a:lin ang="5400000" scaled="0"/>
          </a:gra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/>
          <p:cNvCxnSpPr/>
          <p:nvPr/>
        </p:nvCxnSpPr>
        <p:spPr>
          <a:xfrm rot="5400000">
            <a:off x="4287042" y="2214554"/>
            <a:ext cx="285752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rot="5400000">
            <a:off x="5338526" y="1964918"/>
            <a:ext cx="499272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rot="5400000" flipH="1" flipV="1">
            <a:off x="6598370" y="3072208"/>
            <a:ext cx="286547" cy="1588"/>
          </a:xfrm>
          <a:prstGeom prst="straightConnector1">
            <a:avLst/>
          </a:prstGeom>
          <a:ln w="254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071538" y="2643182"/>
            <a:ext cx="6643734" cy="0"/>
          </a:xfrm>
          <a:prstGeom prst="line">
            <a:avLst/>
          </a:prstGeom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714348" y="2214554"/>
            <a:ext cx="1571636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accent1"/>
                </a:solidFill>
              </a:rPr>
              <a:t>Threshold</a:t>
            </a:r>
            <a:endParaRPr kumimoji="1" lang="ja-JP" alt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 rot="5400000">
            <a:off x="5393537" y="2178835"/>
            <a:ext cx="785818" cy="1588"/>
          </a:xfrm>
          <a:prstGeom prst="straightConnector1">
            <a:avLst/>
          </a:prstGeom>
          <a:ln w="53975">
            <a:solidFill>
              <a:schemeClr val="accent2"/>
            </a:solidFill>
            <a:headEnd type="stealth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5857884" y="1957320"/>
            <a:ext cx="1000132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accent2"/>
                </a:solidFill>
              </a:rPr>
              <a:t>Ratio</a:t>
            </a:r>
            <a:endParaRPr kumimoji="1" lang="ja-JP" altLang="en-U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コンプレッサー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785950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コンプをかけると小さくなるので、最後に全体の音量をまとめて上げます</a:t>
            </a:r>
            <a:endParaRPr lang="en-US" altLang="ja-JP" sz="2400" dirty="0" smtClean="0"/>
          </a:p>
          <a:p>
            <a:pPr lvl="1"/>
            <a:r>
              <a:rPr kumimoji="1" lang="ja-JP" altLang="en-US" sz="1600" dirty="0" smtClean="0"/>
              <a:t>最初と比べると、大きかった所は小さく、小さかったところは大きくなってる！</a:t>
            </a:r>
            <a:endParaRPr kumimoji="1" lang="en-US" altLang="ja-JP" sz="1600" dirty="0" smtClean="0"/>
          </a:p>
          <a:p>
            <a:r>
              <a:rPr lang="en-US" altLang="ja-JP" sz="2400" b="1" u="sng" dirty="0" smtClean="0">
                <a:solidFill>
                  <a:schemeClr val="accent2"/>
                </a:solidFill>
              </a:rPr>
              <a:t>Gain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… 	</a:t>
            </a:r>
            <a:r>
              <a:rPr lang="ja-JP" altLang="en-US" sz="2400" dirty="0" smtClean="0"/>
              <a:t>最後に全体の音量をどのくらい大きくするか</a:t>
            </a:r>
            <a:endParaRPr kumimoji="1" lang="en-US" altLang="ja-JP" sz="16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56</a:t>
            </a:fld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1500166" y="3929066"/>
            <a:ext cx="6215106" cy="0"/>
          </a:xfrm>
          <a:prstGeom prst="line">
            <a:avLst/>
          </a:prstGeom>
          <a:ln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2357422" y="2928934"/>
            <a:ext cx="571504" cy="100013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49000"/>
                </a:schemeClr>
              </a:gs>
              <a:gs pos="50000">
                <a:schemeClr val="accent5">
                  <a:alpha val="49000"/>
                </a:schemeClr>
              </a:gs>
              <a:gs pos="100000">
                <a:schemeClr val="accent5">
                  <a:lumMod val="75000"/>
                  <a:alpha val="49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500430" y="2071678"/>
            <a:ext cx="571504" cy="185738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49000"/>
                </a:schemeClr>
              </a:gs>
              <a:gs pos="50000">
                <a:schemeClr val="accent5">
                  <a:alpha val="49000"/>
                </a:schemeClr>
              </a:gs>
              <a:gs pos="100000">
                <a:schemeClr val="accent5">
                  <a:lumMod val="75000"/>
                  <a:alpha val="49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58082" y="40719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4"/>
                </a:solidFill>
              </a:rPr>
              <a:t>時間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 rot="5400000" flipH="1" flipV="1">
            <a:off x="428597" y="2857496"/>
            <a:ext cx="2714644" cy="0"/>
          </a:xfrm>
          <a:prstGeom prst="line">
            <a:avLst/>
          </a:prstGeom>
          <a:ln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4643438" y="1714488"/>
            <a:ext cx="571504" cy="221457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49000"/>
                </a:schemeClr>
              </a:gs>
              <a:gs pos="50000">
                <a:schemeClr val="accent5">
                  <a:alpha val="49000"/>
                </a:schemeClr>
              </a:gs>
              <a:gs pos="100000">
                <a:schemeClr val="accent5">
                  <a:lumMod val="75000"/>
                  <a:alpha val="49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5786446" y="3214686"/>
            <a:ext cx="571504" cy="71438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49000"/>
                </a:schemeClr>
              </a:gs>
              <a:gs pos="50000">
                <a:schemeClr val="accent5">
                  <a:alpha val="49000"/>
                </a:schemeClr>
              </a:gs>
              <a:gs pos="100000">
                <a:schemeClr val="accent5">
                  <a:lumMod val="75000"/>
                  <a:alpha val="49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 rot="16200000">
            <a:off x="1218791" y="13529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4"/>
                </a:solidFill>
              </a:rPr>
              <a:t>音量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072198" y="2643182"/>
            <a:ext cx="571504" cy="28575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/>
              </a:gs>
              <a:gs pos="99000">
                <a:schemeClr val="accent6">
                  <a:lumMod val="75000"/>
                </a:schemeClr>
              </a:gs>
            </a:gsLst>
            <a:lin ang="5400000" scaled="0"/>
          </a:gra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矢印コネクタ 42"/>
          <p:cNvCxnSpPr/>
          <p:nvPr/>
        </p:nvCxnSpPr>
        <p:spPr>
          <a:xfrm rot="5400000" flipH="1" flipV="1">
            <a:off x="6598370" y="2829376"/>
            <a:ext cx="286547" cy="1588"/>
          </a:xfrm>
          <a:prstGeom prst="straightConnector1">
            <a:avLst/>
          </a:prstGeom>
          <a:ln w="254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786578" y="2643182"/>
            <a:ext cx="1000132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accent6"/>
                </a:solidFill>
              </a:rPr>
              <a:t>Gain</a:t>
            </a:r>
            <a:endParaRPr kumimoji="1" lang="ja-JP" altLang="en-US" sz="2000" b="1" dirty="0">
              <a:solidFill>
                <a:schemeClr val="accent6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929190" y="1928802"/>
            <a:ext cx="571504" cy="28575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/>
              </a:gs>
              <a:gs pos="99000">
                <a:schemeClr val="accent6">
                  <a:lumMod val="75000"/>
                </a:schemeClr>
              </a:gs>
            </a:gsLst>
            <a:lin ang="5400000" scaled="0"/>
          </a:gra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786182" y="2071678"/>
            <a:ext cx="571504" cy="28575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/>
              </a:gs>
              <a:gs pos="99000">
                <a:schemeClr val="accent6">
                  <a:lumMod val="75000"/>
                </a:schemeClr>
              </a:gs>
            </a:gsLst>
            <a:lin ang="5400000" scaled="0"/>
          </a:gra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643174" y="2643182"/>
            <a:ext cx="571504" cy="28575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/>
              </a:gs>
              <a:gs pos="99000">
                <a:schemeClr val="accent6">
                  <a:lumMod val="75000"/>
                </a:schemeClr>
              </a:gs>
            </a:gsLst>
            <a:lin ang="5400000" scaled="0"/>
          </a:gra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/>
          <p:cNvCxnSpPr/>
          <p:nvPr/>
        </p:nvCxnSpPr>
        <p:spPr>
          <a:xfrm rot="5400000" flipH="1" flipV="1">
            <a:off x="5429653" y="2071281"/>
            <a:ext cx="286547" cy="1588"/>
          </a:xfrm>
          <a:prstGeom prst="straightConnector1">
            <a:avLst/>
          </a:prstGeom>
          <a:ln w="254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rot="5400000" flipH="1" flipV="1">
            <a:off x="4286645" y="2213362"/>
            <a:ext cx="286547" cy="1588"/>
          </a:xfrm>
          <a:prstGeom prst="straightConnector1">
            <a:avLst/>
          </a:prstGeom>
          <a:ln w="254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rot="5400000" flipH="1" flipV="1">
            <a:off x="3143637" y="2785661"/>
            <a:ext cx="286547" cy="1588"/>
          </a:xfrm>
          <a:prstGeom prst="straightConnector1">
            <a:avLst/>
          </a:prstGeom>
          <a:ln w="254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2652698" y="2928934"/>
            <a:ext cx="571504" cy="100013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3795706" y="2357430"/>
            <a:ext cx="571504" cy="157163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6081722" y="2928934"/>
            <a:ext cx="571504" cy="100013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4929190" y="2214554"/>
            <a:ext cx="571504" cy="17145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38" grpId="0" animBg="1"/>
      <p:bldP spid="29" grpId="0" animBg="1"/>
      <p:bldP spid="27" grpId="0" animBg="1"/>
      <p:bldP spid="30" grpId="0" animBg="1"/>
      <p:bldP spid="3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コンプレッサー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sz="2800" dirty="0" smtClean="0"/>
              <a:t>つまり、こういうことです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コンプレッサーさんは、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b="1" u="sng" dirty="0" smtClean="0">
                <a:solidFill>
                  <a:schemeClr val="accent2"/>
                </a:solidFill>
              </a:rPr>
              <a:t>一定値より大きな音量の音を圧縮</a:t>
            </a:r>
            <a:r>
              <a:rPr lang="ja-JP" altLang="en-US" sz="2800" dirty="0" smtClean="0"/>
              <a:t>してくれる</a:t>
            </a:r>
            <a:endParaRPr lang="en-US" altLang="ja-JP" sz="2800" dirty="0" smtClean="0"/>
          </a:p>
          <a:p>
            <a:r>
              <a:rPr lang="ja-JP" altLang="en-US" sz="2800" dirty="0" smtClean="0"/>
              <a:t>最後にまとめて上げるので、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小さかったところは大きくなる</a:t>
            </a:r>
            <a:endParaRPr lang="en-US" altLang="ja-JP" sz="2800" dirty="0" smtClean="0"/>
          </a:p>
          <a:p>
            <a:r>
              <a:rPr lang="ja-JP" altLang="en-US" sz="2800" dirty="0" smtClean="0"/>
              <a:t>→ </a:t>
            </a:r>
            <a:r>
              <a:rPr lang="ja-JP" altLang="en-US" sz="2800" b="1" u="sng" dirty="0" smtClean="0">
                <a:solidFill>
                  <a:schemeClr val="accent2"/>
                </a:solidFill>
              </a:rPr>
              <a:t>ダイナミクス</a:t>
            </a:r>
            <a:r>
              <a:rPr lang="en-US" altLang="ja-JP" sz="2800" dirty="0" smtClean="0">
                <a:solidFill>
                  <a:schemeClr val="accent4"/>
                </a:solidFill>
              </a:rPr>
              <a:t>(</a:t>
            </a:r>
            <a:r>
              <a:rPr lang="ja-JP" altLang="en-US" sz="2800" dirty="0" smtClean="0">
                <a:solidFill>
                  <a:schemeClr val="accent4"/>
                </a:solidFill>
              </a:rPr>
              <a:t>音量の大小の幅</a:t>
            </a:r>
            <a:r>
              <a:rPr lang="en-US" altLang="ja-JP" sz="2800" dirty="0" smtClean="0">
                <a:solidFill>
                  <a:schemeClr val="accent4"/>
                </a:solidFill>
              </a:rPr>
              <a:t>)</a:t>
            </a:r>
            <a:r>
              <a:rPr lang="ja-JP" altLang="en-US" sz="2800" dirty="0" smtClean="0"/>
              <a:t>が</a:t>
            </a:r>
            <a:r>
              <a:rPr lang="ja-JP" altLang="en-US" sz="2800" b="1" u="sng" dirty="0" smtClean="0">
                <a:solidFill>
                  <a:schemeClr val="accent2"/>
                </a:solidFill>
              </a:rPr>
              <a:t>小さくなる</a:t>
            </a:r>
            <a:endParaRPr lang="en-US" altLang="ja-JP" sz="2800" b="1" u="sng" dirty="0" smtClean="0">
              <a:solidFill>
                <a:schemeClr val="accent2"/>
              </a:solidFill>
            </a:endParaRPr>
          </a:p>
          <a:p>
            <a:pPr lvl="1"/>
            <a:r>
              <a:rPr lang="ja-JP" altLang="en-US" sz="2000" dirty="0" smtClean="0"/>
              <a:t>音量の差を少なくして聴きやすくしたり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音作りに使ったり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スピーカーをでかい音から守ったり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音圧を上げるのに使ったり</a:t>
            </a:r>
            <a:endParaRPr lang="en-US" altLang="ja-JP" sz="2000" dirty="0" smtClean="0"/>
          </a:p>
          <a:p>
            <a:pPr lvl="1"/>
            <a:endParaRPr kumimoji="1" lang="en-US" altLang="ja-JP" sz="20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57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コンプレッサー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sz="2400" dirty="0" smtClean="0"/>
              <a:t>Attack</a:t>
            </a:r>
            <a:r>
              <a:rPr kumimoji="1" lang="ja-JP" altLang="en-US" sz="2400" dirty="0" smtClean="0"/>
              <a:t>と</a:t>
            </a:r>
            <a:r>
              <a:rPr kumimoji="1" lang="en-US" altLang="ja-JP" sz="2400" dirty="0" smtClean="0"/>
              <a:t>Release</a:t>
            </a:r>
            <a:r>
              <a:rPr kumimoji="1" lang="ja-JP" altLang="en-US" sz="2400" dirty="0" smtClean="0"/>
              <a:t>はコンプの</a:t>
            </a:r>
            <a:r>
              <a:rPr kumimoji="1" lang="ja-JP" altLang="en-US" sz="2400" dirty="0" smtClean="0">
                <a:solidFill>
                  <a:schemeClr val="accent5"/>
                </a:solidFill>
              </a:rPr>
              <a:t>反応速度</a:t>
            </a:r>
            <a:r>
              <a:rPr kumimoji="1" lang="ja-JP" altLang="en-US" sz="2400" dirty="0" smtClean="0"/>
              <a:t>です</a:t>
            </a:r>
            <a:endParaRPr kumimoji="1" lang="en-US" altLang="ja-JP" sz="2400" dirty="0" smtClean="0"/>
          </a:p>
          <a:p>
            <a:endParaRPr lang="en-US" altLang="ja-JP" sz="2400" dirty="0" smtClean="0"/>
          </a:p>
          <a:p>
            <a:r>
              <a:rPr kumimoji="1" lang="en-US" altLang="ja-JP" b="1" u="sng" dirty="0" smtClean="0">
                <a:solidFill>
                  <a:schemeClr val="accent2"/>
                </a:solidFill>
              </a:rPr>
              <a:t>Attack</a:t>
            </a:r>
            <a:r>
              <a:rPr kumimoji="1" lang="en-US" altLang="ja-JP" dirty="0" smtClean="0"/>
              <a:t> : Threshold</a:t>
            </a:r>
            <a:r>
              <a:rPr kumimoji="1" lang="ja-JP" altLang="en-US" dirty="0" smtClean="0"/>
              <a:t>を超えてからコンプがかかるまでの時間</a:t>
            </a:r>
            <a:endParaRPr kumimoji="1" lang="en-US" altLang="ja-JP" dirty="0" smtClean="0"/>
          </a:p>
          <a:p>
            <a:pPr lvl="1"/>
            <a:r>
              <a:rPr kumimoji="1" lang="en-US" altLang="ja-JP" sz="2600" dirty="0" smtClean="0"/>
              <a:t>Attack</a:t>
            </a:r>
            <a:r>
              <a:rPr kumimoji="1" lang="ja-JP" altLang="en-US" sz="2600" dirty="0" smtClean="0"/>
              <a:t>が早い </a:t>
            </a:r>
            <a:r>
              <a:rPr kumimoji="1" lang="en-US" altLang="ja-JP" sz="2600" dirty="0" smtClean="0"/>
              <a:t>… Threshold</a:t>
            </a:r>
            <a:r>
              <a:rPr kumimoji="1" lang="ja-JP" altLang="en-US" sz="2600" dirty="0" smtClean="0"/>
              <a:t>を超えてから</a:t>
            </a:r>
            <a:r>
              <a:rPr kumimoji="1" lang="en-US" altLang="ja-JP" sz="2600" dirty="0" smtClean="0"/>
              <a:t/>
            </a:r>
            <a:br>
              <a:rPr kumimoji="1" lang="en-US" altLang="ja-JP" sz="2600" dirty="0" smtClean="0"/>
            </a:br>
            <a:r>
              <a:rPr lang="ja-JP" altLang="en-US" sz="2600" dirty="0" smtClean="0"/>
              <a:t>                       </a:t>
            </a:r>
            <a:r>
              <a:rPr kumimoji="1" lang="ja-JP" altLang="en-US" sz="2600" dirty="0" smtClean="0"/>
              <a:t>コンプがかかるのが早い</a:t>
            </a:r>
            <a:endParaRPr kumimoji="1" lang="en-US" altLang="ja-JP" sz="2600" dirty="0" smtClean="0"/>
          </a:p>
          <a:p>
            <a:r>
              <a:rPr lang="en-US" altLang="ja-JP" b="1" u="sng" dirty="0" smtClean="0">
                <a:solidFill>
                  <a:schemeClr val="accent2"/>
                </a:solidFill>
              </a:rPr>
              <a:t>Release</a:t>
            </a:r>
            <a:r>
              <a:rPr lang="en-US" altLang="ja-JP" dirty="0" smtClean="0"/>
              <a:t> : Threshold</a:t>
            </a:r>
            <a:r>
              <a:rPr lang="ja-JP" altLang="en-US" dirty="0" smtClean="0"/>
              <a:t>を下回ってからコンプが戻るまでの時間</a:t>
            </a:r>
            <a:endParaRPr lang="en-US" altLang="ja-JP" dirty="0" smtClean="0"/>
          </a:p>
          <a:p>
            <a:pPr lvl="1"/>
            <a:r>
              <a:rPr kumimoji="1" lang="en-US" altLang="ja-JP" sz="2600" dirty="0" smtClean="0"/>
              <a:t>Release</a:t>
            </a:r>
            <a:r>
              <a:rPr kumimoji="1" lang="ja-JP" altLang="en-US" sz="2600" dirty="0" smtClean="0"/>
              <a:t>が早い </a:t>
            </a:r>
            <a:r>
              <a:rPr kumimoji="1" lang="en-US" altLang="ja-JP" sz="2600" dirty="0" smtClean="0"/>
              <a:t>… Threshold</a:t>
            </a:r>
            <a:r>
              <a:rPr kumimoji="1" lang="ja-JP" altLang="en-US" sz="2600" dirty="0" smtClean="0"/>
              <a:t>を下回ってから</a:t>
            </a:r>
            <a:r>
              <a:rPr kumimoji="1" lang="en-US" altLang="ja-JP" sz="2600" dirty="0" smtClean="0"/>
              <a:t/>
            </a:r>
            <a:br>
              <a:rPr kumimoji="1" lang="en-US" altLang="ja-JP" sz="2600" dirty="0" smtClean="0"/>
            </a:br>
            <a:r>
              <a:rPr kumimoji="1" lang="en-US" altLang="ja-JP" sz="2600" dirty="0" smtClean="0"/>
              <a:t>                         </a:t>
            </a:r>
            <a:r>
              <a:rPr lang="ja-JP" altLang="en-US" sz="2600" dirty="0" smtClean="0"/>
              <a:t>コンプが終わるのが早い</a:t>
            </a:r>
            <a:endParaRPr kumimoji="1" lang="en-US" altLang="ja-JP" sz="26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58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リバーブ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原音に</a:t>
            </a:r>
            <a:r>
              <a:rPr kumimoji="1" lang="ja-JP" altLang="en-US" b="1" u="sng" dirty="0" smtClean="0">
                <a:solidFill>
                  <a:schemeClr val="accent2"/>
                </a:solidFill>
              </a:rPr>
              <a:t>残響</a:t>
            </a:r>
            <a:r>
              <a:rPr kumimoji="1" lang="ja-JP" altLang="en-US" sz="2400" u="sng" dirty="0" smtClean="0">
                <a:solidFill>
                  <a:schemeClr val="accent2"/>
                </a:solidFill>
              </a:rPr>
              <a:t> </a:t>
            </a:r>
            <a:r>
              <a:rPr kumimoji="1" lang="en-US" altLang="ja-JP" sz="2400" u="sng" dirty="0" smtClean="0">
                <a:solidFill>
                  <a:schemeClr val="accent2"/>
                </a:solidFill>
              </a:rPr>
              <a:t>(</a:t>
            </a:r>
            <a:r>
              <a:rPr kumimoji="1" lang="ja-JP" altLang="en-US" sz="2400" u="sng" dirty="0" smtClean="0">
                <a:solidFill>
                  <a:schemeClr val="accent2"/>
                </a:solidFill>
              </a:rPr>
              <a:t>響き</a:t>
            </a:r>
            <a:r>
              <a:rPr kumimoji="1" lang="en-US" altLang="ja-JP" sz="2400" u="sng" dirty="0" smtClean="0">
                <a:solidFill>
                  <a:schemeClr val="accent2"/>
                </a:solidFill>
              </a:rPr>
              <a:t>) </a:t>
            </a:r>
            <a:r>
              <a:rPr kumimoji="1" lang="ja-JP" altLang="en-US" b="1" u="sng" dirty="0" smtClean="0">
                <a:solidFill>
                  <a:schemeClr val="accent2"/>
                </a:solidFill>
              </a:rPr>
              <a:t>を付加する</a:t>
            </a:r>
            <a:r>
              <a:rPr kumimoji="1" lang="ja-JP" altLang="en-US" dirty="0" smtClean="0"/>
              <a:t>エフェクター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Vo</a:t>
            </a:r>
            <a:r>
              <a:rPr lang="ja-JP" altLang="en-US" dirty="0" smtClean="0"/>
              <a:t>を響かせていいかんじに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ホールや部屋の響きを再現する</a:t>
            </a:r>
            <a:r>
              <a:rPr kumimoji="1" lang="en-US" altLang="ja-JP" dirty="0" smtClean="0"/>
              <a:t>	…</a:t>
            </a:r>
            <a:r>
              <a:rPr kumimoji="1" lang="ja-JP" altLang="en-US" dirty="0" smtClean="0"/>
              <a:t>などなど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59</a:t>
            </a:fld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428596" y="5857892"/>
            <a:ext cx="8215370" cy="0"/>
          </a:xfrm>
          <a:prstGeom prst="line">
            <a:avLst/>
          </a:prstGeom>
          <a:ln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2786050" y="3643314"/>
            <a:ext cx="285752" cy="221457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00232" y="364331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u="sng" dirty="0" smtClean="0">
                <a:solidFill>
                  <a:schemeClr val="accent3"/>
                </a:solidFill>
              </a:rPr>
              <a:t>原音</a:t>
            </a:r>
            <a:endParaRPr kumimoji="1" lang="ja-JP" altLang="en-US" b="1" u="sng" dirty="0">
              <a:solidFill>
                <a:schemeClr val="accent3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358214" y="598862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6"/>
                </a:solidFill>
              </a:rPr>
              <a:t>時間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 rot="5400000" flipH="1" flipV="1">
            <a:off x="-642974" y="4786322"/>
            <a:ext cx="2714644" cy="0"/>
          </a:xfrm>
          <a:prstGeom prst="line">
            <a:avLst/>
          </a:prstGeom>
          <a:ln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 rot="16200000">
            <a:off x="147220" y="32817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4"/>
                </a:solidFill>
              </a:rPr>
              <a:t>振幅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34" name="直角三角形 33"/>
          <p:cNvSpPr/>
          <p:nvPr/>
        </p:nvSpPr>
        <p:spPr>
          <a:xfrm>
            <a:off x="3143240" y="3786190"/>
            <a:ext cx="3857652" cy="2071702"/>
          </a:xfrm>
          <a:prstGeom prst="rtTriangl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714876" y="428625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u="sng" dirty="0" smtClean="0">
                <a:solidFill>
                  <a:schemeClr val="accent5"/>
                </a:solidFill>
              </a:rPr>
              <a:t>エフェクト音</a:t>
            </a:r>
            <a:endParaRPr kumimoji="1" lang="ja-JP" altLang="en-US" b="1" u="sng" dirty="0">
              <a:solidFill>
                <a:schemeClr val="accent5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728680" y="45598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464004" y="48456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</a:t>
            </a:r>
            <a:r>
              <a:rPr kumimoji="1" lang="ja-JP" alt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ーー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卓のつなぐところ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2543164" cy="4525963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kumimoji="1" lang="en-US" altLang="ja-JP" dirty="0" smtClean="0">
                <a:solidFill>
                  <a:schemeClr val="accent6"/>
                </a:solidFill>
              </a:rPr>
              <a:t>Input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en-US" altLang="ja-JP" dirty="0" smtClean="0"/>
          </a:p>
          <a:p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Insert</a:t>
            </a:r>
          </a:p>
          <a:p>
            <a:pPr>
              <a:buClr>
                <a:schemeClr val="accent2"/>
              </a:buClr>
            </a:pPr>
            <a:r>
              <a:rPr kumimoji="1" lang="en-US" altLang="ja-JP" dirty="0" smtClean="0">
                <a:solidFill>
                  <a:schemeClr val="accent2"/>
                </a:solidFill>
              </a:rPr>
              <a:t>ST Out or  Main Out</a:t>
            </a:r>
          </a:p>
          <a:p>
            <a:pPr>
              <a:buClr>
                <a:schemeClr val="accent4"/>
              </a:buClr>
            </a:pPr>
            <a:r>
              <a:rPr lang="en-US" altLang="ja-JP" dirty="0" smtClean="0">
                <a:solidFill>
                  <a:schemeClr val="accent4"/>
                </a:solidFill>
              </a:rPr>
              <a:t>Aux Out or Mix Out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3000364" y="1599748"/>
            <a:ext cx="5686436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marL="45720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80000"/>
              <a:buFont typeface="Wingdings" pitchFamily="2" charset="2"/>
              <a:buChar char=""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マイク</a:t>
            </a: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, DI, CD,</a:t>
            </a:r>
            <a:r>
              <a:rPr kumimoji="1" lang="en-US" altLang="ja-JP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MD, </a:t>
            </a:r>
            <a:r>
              <a:rPr kumimoji="1" lang="ja-JP" alt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エフェクターからの返し</a:t>
            </a:r>
            <a:endParaRPr kumimoji="1" lang="en-US" altLang="ja-JP" sz="32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45720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" pitchFamily="2" charset="2"/>
              <a:buChar char=""/>
              <a:tabLst/>
              <a:defRPr/>
            </a:pPr>
            <a:r>
              <a:rPr lang="ja-JP" altLang="en-US" sz="3200" kern="0" baseline="0" dirty="0" smtClean="0">
                <a:ea typeface="+mn-lt"/>
                <a:cs typeface="+mn-lt"/>
              </a:rPr>
              <a:t>コンプ</a:t>
            </a:r>
            <a:endParaRPr lang="en-US" altLang="ja-JP" sz="3200" kern="0" baseline="0" dirty="0" smtClean="0">
              <a:ea typeface="+mn-lt"/>
              <a:cs typeface="+mn-lt"/>
            </a:endParaRPr>
          </a:p>
          <a:p>
            <a:pPr marL="45720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80000"/>
              <a:buFont typeface="Wingdings" pitchFamily="2" charset="2"/>
              <a:buChar char=""/>
              <a:tabLst/>
              <a:defRPr/>
            </a:pPr>
            <a:r>
              <a:rPr kumimoji="1" lang="ja-JP" alt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メインスピーカー</a:t>
            </a:r>
            <a:r>
              <a:rPr kumimoji="1" lang="en-US" altLang="ja-JP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/>
            </a:r>
            <a:br>
              <a:rPr kumimoji="1" lang="en-US" altLang="ja-JP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</a:br>
            <a:endParaRPr kumimoji="1" lang="en-US" altLang="ja-JP" sz="32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45720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80000"/>
              <a:buFont typeface="Wingdings" pitchFamily="2" charset="2"/>
              <a:buChar char=""/>
              <a:tabLst/>
              <a:defRPr/>
            </a:pPr>
            <a:r>
              <a:rPr lang="ja-JP" altLang="en-US" sz="3200" kern="0" baseline="0" dirty="0" smtClean="0">
                <a:ea typeface="+mn-lt"/>
                <a:cs typeface="+mn-lt"/>
              </a:rPr>
              <a:t>モニター</a:t>
            </a:r>
            <a:r>
              <a:rPr lang="en-US" altLang="ja-JP" sz="3200" kern="0" baseline="0" dirty="0" smtClean="0">
                <a:ea typeface="+mn-lt"/>
                <a:cs typeface="+mn-lt"/>
              </a:rPr>
              <a:t>, </a:t>
            </a:r>
            <a:r>
              <a:rPr lang="ja-JP" altLang="en-US" sz="3200" kern="0" baseline="0" dirty="0" smtClean="0">
                <a:ea typeface="+mn-lt"/>
                <a:cs typeface="+mn-lt"/>
              </a:rPr>
              <a:t>エフェクター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ディレイ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原音を</a:t>
            </a:r>
            <a:r>
              <a:rPr kumimoji="1" lang="ja-JP" altLang="en-US" b="1" u="sng" dirty="0" smtClean="0">
                <a:solidFill>
                  <a:schemeClr val="accent2"/>
                </a:solidFill>
              </a:rPr>
              <a:t>遅延させて出力する</a:t>
            </a:r>
            <a:r>
              <a:rPr kumimoji="1" lang="ja-JP" altLang="en-US" dirty="0" smtClean="0"/>
              <a:t>エフェクター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声に山</a:t>
            </a:r>
            <a:r>
              <a:rPr lang="ja-JP" altLang="en-US" dirty="0" err="1" smtClean="0"/>
              <a:t>びこ</a:t>
            </a:r>
            <a:r>
              <a:rPr lang="ja-JP" altLang="en-US" dirty="0" smtClean="0"/>
              <a:t>効果をつける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フレーズを繰り返したり定位を広げたり</a:t>
            </a:r>
            <a:r>
              <a:rPr kumimoji="1" lang="en-US" altLang="ja-JP" dirty="0" smtClean="0"/>
              <a:t>	…</a:t>
            </a:r>
            <a:r>
              <a:rPr kumimoji="1" lang="ja-JP" altLang="en-US" dirty="0" smtClean="0"/>
              <a:t>などなど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60</a:t>
            </a:fld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428596" y="5857892"/>
            <a:ext cx="8215370" cy="0"/>
          </a:xfrm>
          <a:prstGeom prst="line">
            <a:avLst/>
          </a:prstGeom>
          <a:ln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8358214" y="598862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6"/>
                </a:solidFill>
              </a:rPr>
              <a:t>時間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 rot="5400000" flipH="1" flipV="1">
            <a:off x="-642974" y="4786322"/>
            <a:ext cx="2714644" cy="0"/>
          </a:xfrm>
          <a:prstGeom prst="line">
            <a:avLst/>
          </a:prstGeom>
          <a:ln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 rot="16200000">
            <a:off x="147220" y="32817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4"/>
                </a:solidFill>
              </a:rPr>
              <a:t>振幅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786050" y="3643314"/>
            <a:ext cx="285752" cy="221457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3443060" y="4714884"/>
            <a:ext cx="285752" cy="114300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4129304" y="5072074"/>
            <a:ext cx="285752" cy="78581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786314" y="5286388"/>
            <a:ext cx="285752" cy="57150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429256" y="5429264"/>
            <a:ext cx="285752" cy="42862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6072198" y="5572140"/>
            <a:ext cx="285752" cy="28575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000232" y="364331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u="sng" dirty="0" smtClean="0">
                <a:solidFill>
                  <a:schemeClr val="accent3"/>
                </a:solidFill>
              </a:rPr>
              <a:t>原音</a:t>
            </a:r>
            <a:endParaRPr kumimoji="1" lang="ja-JP" altLang="en-US" sz="1600" b="1" u="sng" dirty="0">
              <a:solidFill>
                <a:schemeClr val="accent3"/>
              </a:solidFill>
            </a:endParaRPr>
          </a:p>
        </p:txBody>
      </p:sp>
      <p:sp>
        <p:nvSpPr>
          <p:cNvPr id="40" name="左中かっこ 39"/>
          <p:cNvSpPr/>
          <p:nvPr/>
        </p:nvSpPr>
        <p:spPr>
          <a:xfrm rot="5400000">
            <a:off x="4714876" y="2857496"/>
            <a:ext cx="285752" cy="3000396"/>
          </a:xfrm>
          <a:prstGeom prst="leftBrac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087100" y="385762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u="sng" dirty="0" smtClean="0">
                <a:solidFill>
                  <a:schemeClr val="accent5"/>
                </a:solidFill>
              </a:rPr>
              <a:t>エフェクト音</a:t>
            </a:r>
            <a:endParaRPr kumimoji="1" lang="ja-JP" altLang="en-US" sz="1600" b="1" u="sng" dirty="0">
              <a:solidFill>
                <a:schemeClr val="accent5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714612" y="45598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371622" y="507207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082576" y="528638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</a:t>
            </a:r>
            <a:endParaRPr kumimoji="1" lang="ja-JP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737098" y="542926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</a:t>
            </a:r>
            <a:endParaRPr kumimoji="1" lang="ja-JP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385954" y="551477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</a:t>
            </a:r>
            <a:endParaRPr kumimoji="1" lang="ja-JP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045044" y="5586208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</a:t>
            </a:r>
            <a:endParaRPr kumimoji="1" lang="ja-JP" alt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40" grpId="0" animBg="1"/>
      <p:bldP spid="41" grpId="0"/>
      <p:bldP spid="43" grpId="0"/>
      <p:bldP spid="44" grpId="0"/>
      <p:bldP spid="45" grpId="0"/>
      <p:bldP spid="46" grpId="0"/>
      <p:bldP spid="4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インサートのつなぎかた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チャンネルにエフェクトを</a:t>
            </a:r>
            <a:r>
              <a:rPr kumimoji="1" lang="ja-JP" altLang="en-US" b="1" u="sng" dirty="0" smtClean="0">
                <a:solidFill>
                  <a:schemeClr val="accent2"/>
                </a:solidFill>
              </a:rPr>
              <a:t>直列</a:t>
            </a:r>
            <a:r>
              <a:rPr kumimoji="1" lang="ja-JP" altLang="en-US" dirty="0" smtClean="0"/>
              <a:t>につなぐ</a:t>
            </a:r>
            <a:endParaRPr kumimoji="1" lang="en-US" altLang="ja-JP" dirty="0" smtClean="0"/>
          </a:p>
          <a:p>
            <a:pPr lvl="1"/>
            <a:r>
              <a:rPr lang="en-US" altLang="ja-JP" dirty="0" smtClean="0">
                <a:solidFill>
                  <a:schemeClr val="accent6"/>
                </a:solidFill>
              </a:rPr>
              <a:t>DAW:</a:t>
            </a:r>
            <a:r>
              <a:rPr lang="en-US" altLang="ja-JP" dirty="0" smtClean="0"/>
              <a:t>	</a:t>
            </a:r>
            <a:r>
              <a:rPr lang="ja-JP" altLang="en-US" dirty="0" smtClean="0"/>
              <a:t>トラックの「</a:t>
            </a:r>
            <a:r>
              <a:rPr lang="ja-JP" altLang="en-US" dirty="0" smtClean="0">
                <a:solidFill>
                  <a:schemeClr val="accent5"/>
                </a:solidFill>
              </a:rPr>
              <a:t>インサート</a:t>
            </a:r>
            <a:r>
              <a:rPr lang="ja-JP" altLang="en-US" dirty="0" smtClean="0"/>
              <a:t>」をクリックして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</a:t>
            </a:r>
            <a:r>
              <a:rPr lang="ja-JP" altLang="en-US" dirty="0" smtClean="0"/>
              <a:t>プラグインを挿入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chemeClr val="accent6"/>
                </a:solidFill>
              </a:rPr>
              <a:t>PA:</a:t>
            </a:r>
            <a:r>
              <a:rPr lang="en-US" altLang="ja-JP" dirty="0" smtClean="0"/>
              <a:t>	</a:t>
            </a:r>
            <a:r>
              <a:rPr lang="en-US" altLang="ja-JP" dirty="0" smtClean="0">
                <a:solidFill>
                  <a:schemeClr val="accent5"/>
                </a:solidFill>
              </a:rPr>
              <a:t>Insert</a:t>
            </a:r>
            <a:r>
              <a:rPr lang="ja-JP" altLang="en-US" dirty="0" smtClean="0">
                <a:solidFill>
                  <a:schemeClr val="accent5"/>
                </a:solidFill>
              </a:rPr>
              <a:t>端子</a:t>
            </a:r>
            <a:r>
              <a:rPr lang="ja-JP" altLang="en-US" dirty="0" smtClean="0"/>
              <a:t>から</a:t>
            </a:r>
            <a:r>
              <a:rPr lang="ja-JP" altLang="en-US" dirty="0" smtClean="0">
                <a:solidFill>
                  <a:schemeClr val="accent5"/>
                </a:solidFill>
              </a:rPr>
              <a:t>インサーションケーブル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</a:t>
            </a:r>
            <a:r>
              <a:rPr lang="ja-JP" altLang="en-US" dirty="0" smtClean="0"/>
              <a:t>でエフェクターを接続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61</a:t>
            </a:fld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214414" y="4643446"/>
            <a:ext cx="918719" cy="50006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入力</a:t>
            </a:r>
            <a:endParaRPr kumimoji="1"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428992" y="4643446"/>
            <a:ext cx="1785950" cy="500066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エフェクト</a:t>
            </a:r>
            <a:endParaRPr kumimoji="1"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6500826" y="4643446"/>
            <a:ext cx="1785950" cy="50006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ミキサー</a:t>
            </a:r>
            <a:endParaRPr kumimoji="1" lang="ja-JP" altLang="en-US" sz="2000" dirty="0"/>
          </a:p>
        </p:txBody>
      </p:sp>
      <p:cxnSp>
        <p:nvCxnSpPr>
          <p:cNvPr id="15" name="直線コネクタ 14"/>
          <p:cNvCxnSpPr>
            <a:stCxn id="11" idx="3"/>
            <a:endCxn id="12" idx="1"/>
          </p:cNvCxnSpPr>
          <p:nvPr/>
        </p:nvCxnSpPr>
        <p:spPr>
          <a:xfrm>
            <a:off x="2133133" y="4893479"/>
            <a:ext cx="1295859" cy="0"/>
          </a:xfrm>
          <a:prstGeom prst="line">
            <a:avLst/>
          </a:prstGeom>
          <a:ln w="57150">
            <a:solidFill>
              <a:schemeClr val="accent6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12" idx="3"/>
            <a:endCxn id="14" idx="1"/>
          </p:cNvCxnSpPr>
          <p:nvPr/>
        </p:nvCxnSpPr>
        <p:spPr>
          <a:xfrm>
            <a:off x="5214942" y="4893479"/>
            <a:ext cx="1285884" cy="0"/>
          </a:xfrm>
          <a:prstGeom prst="line">
            <a:avLst/>
          </a:prstGeom>
          <a:ln w="57150">
            <a:solidFill>
              <a:schemeClr val="accent6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星 5 29"/>
          <p:cNvSpPr/>
          <p:nvPr/>
        </p:nvSpPr>
        <p:spPr>
          <a:xfrm>
            <a:off x="8786842" y="357166"/>
            <a:ext cx="285752" cy="285752"/>
          </a:xfrm>
          <a:prstGeom prst="star5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インサートの特徴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u="sng" dirty="0" smtClean="0">
                <a:solidFill>
                  <a:schemeClr val="accent2"/>
                </a:solidFill>
              </a:rPr>
              <a:t>原音自体を変化</a:t>
            </a:r>
            <a:r>
              <a:rPr lang="ja-JP" altLang="en-US" dirty="0" smtClean="0"/>
              <a:t>させる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EQ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コンプ、リミッター、ゲート、ピッチシフター、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ディストーション、オートパン </a:t>
            </a:r>
            <a:r>
              <a:rPr lang="en-US" altLang="ja-JP" dirty="0" smtClean="0"/>
              <a:t>…</a:t>
            </a:r>
            <a:r>
              <a:rPr lang="ja-JP" altLang="en-US" dirty="0" smtClean="0"/>
              <a:t>などに使う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センドリターンにすると、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>
                <a:solidFill>
                  <a:schemeClr val="accent4"/>
                </a:solidFill>
              </a:rPr>
              <a:t>エフェクトをかける前の音もいっしょに出てしまう</a:t>
            </a:r>
            <a:endParaRPr lang="en-US" altLang="ja-JP" dirty="0" smtClean="0">
              <a:solidFill>
                <a:schemeClr val="accent4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62</a:t>
            </a:fld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1426627" y="4847555"/>
            <a:ext cx="1361524" cy="663352"/>
          </a:xfrm>
          <a:prstGeom prst="ellipse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原音</a:t>
            </a:r>
            <a:endParaRPr kumimoji="1" lang="ja-JP" altLang="en-US" sz="2000" dirty="0"/>
          </a:p>
        </p:txBody>
      </p:sp>
      <p:sp>
        <p:nvSpPr>
          <p:cNvPr id="9" name="星 8 8"/>
          <p:cNvSpPr/>
          <p:nvPr/>
        </p:nvSpPr>
        <p:spPr>
          <a:xfrm>
            <a:off x="5929322" y="4714884"/>
            <a:ext cx="1714512" cy="928694"/>
          </a:xfrm>
          <a:prstGeom prst="star8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エフェクト音</a:t>
            </a:r>
            <a:endParaRPr kumimoji="1" lang="ja-JP" altLang="en-US" sz="2000" dirty="0"/>
          </a:p>
        </p:txBody>
      </p:sp>
      <p:cxnSp>
        <p:nvCxnSpPr>
          <p:cNvPr id="12" name="直線コネクタ 11"/>
          <p:cNvCxnSpPr>
            <a:stCxn id="8" idx="6"/>
            <a:endCxn id="9" idx="4"/>
          </p:cNvCxnSpPr>
          <p:nvPr/>
        </p:nvCxnSpPr>
        <p:spPr>
          <a:xfrm>
            <a:off x="2788151" y="5179231"/>
            <a:ext cx="3141171" cy="0"/>
          </a:xfrm>
          <a:prstGeom prst="line">
            <a:avLst/>
          </a:prstGeom>
          <a:ln w="57150">
            <a:solidFill>
              <a:schemeClr val="accent6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星 5 15"/>
          <p:cNvSpPr/>
          <p:nvPr/>
        </p:nvSpPr>
        <p:spPr>
          <a:xfrm>
            <a:off x="8786842" y="357166"/>
            <a:ext cx="285752" cy="285752"/>
          </a:xfrm>
          <a:prstGeom prst="star5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センドリターンのつなぎかた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u="sng" dirty="0" smtClean="0">
                <a:solidFill>
                  <a:schemeClr val="accent2"/>
                </a:solidFill>
              </a:rPr>
              <a:t>センドに送って</a:t>
            </a:r>
            <a:r>
              <a:rPr kumimoji="1" lang="ja-JP" altLang="en-US" dirty="0" smtClean="0"/>
              <a:t>、</a:t>
            </a:r>
            <a:r>
              <a:rPr kumimoji="1" lang="ja-JP" altLang="en-US" b="1" u="sng" dirty="0" smtClean="0">
                <a:solidFill>
                  <a:schemeClr val="accent2"/>
                </a:solidFill>
              </a:rPr>
              <a:t>原音と</a:t>
            </a:r>
            <a:r>
              <a:rPr kumimoji="1" lang="en-US" altLang="ja-JP" b="1" u="sng" dirty="0" smtClean="0">
                <a:solidFill>
                  <a:schemeClr val="accent2"/>
                </a:solidFill>
              </a:rPr>
              <a:t>Mix</a:t>
            </a:r>
            <a:r>
              <a:rPr kumimoji="1" lang="ja-JP" altLang="en-US" dirty="0" smtClean="0"/>
              <a:t>する</a:t>
            </a:r>
            <a:endParaRPr kumimoji="1" lang="en-US" altLang="ja-JP" dirty="0" smtClean="0"/>
          </a:p>
          <a:p>
            <a:pPr lvl="1"/>
            <a:r>
              <a:rPr lang="en-US" altLang="ja-JP" dirty="0" smtClean="0">
                <a:solidFill>
                  <a:schemeClr val="accent6"/>
                </a:solidFill>
              </a:rPr>
              <a:t>DAW:</a:t>
            </a:r>
            <a:r>
              <a:rPr lang="en-US" altLang="ja-JP" dirty="0" smtClean="0"/>
              <a:t>  </a:t>
            </a:r>
            <a:r>
              <a:rPr lang="ja-JP" altLang="en-US" dirty="0" smtClean="0">
                <a:solidFill>
                  <a:schemeClr val="accent5"/>
                </a:solidFill>
              </a:rPr>
              <a:t>センドトラック</a:t>
            </a:r>
            <a:r>
              <a:rPr lang="ja-JP" altLang="en-US" dirty="0" smtClean="0"/>
              <a:t>を作り、エフェクトをかけたいトラックの「センド」から</a:t>
            </a:r>
            <a:r>
              <a:rPr lang="ja-JP" altLang="en-US" dirty="0" smtClean="0">
                <a:solidFill>
                  <a:schemeClr val="accent5"/>
                </a:solidFill>
              </a:rPr>
              <a:t>センドトラックに送る</a:t>
            </a:r>
            <a:endParaRPr lang="en-US" altLang="ja-JP" dirty="0" smtClean="0">
              <a:solidFill>
                <a:schemeClr val="accent5"/>
              </a:solidFill>
            </a:endParaRPr>
          </a:p>
          <a:p>
            <a:pPr lvl="1"/>
            <a:r>
              <a:rPr lang="en-US" altLang="ja-JP" dirty="0" smtClean="0">
                <a:solidFill>
                  <a:schemeClr val="accent6"/>
                </a:solidFill>
              </a:rPr>
              <a:t>PA:</a:t>
            </a:r>
            <a:r>
              <a:rPr lang="en-US" altLang="ja-JP" dirty="0" smtClean="0"/>
              <a:t>  </a:t>
            </a:r>
            <a:r>
              <a:rPr lang="en-US" altLang="ja-JP" dirty="0" smtClean="0">
                <a:solidFill>
                  <a:schemeClr val="accent5"/>
                </a:solidFill>
              </a:rPr>
              <a:t>Aux</a:t>
            </a:r>
            <a:r>
              <a:rPr lang="ja-JP" altLang="en-US" dirty="0" smtClean="0">
                <a:solidFill>
                  <a:schemeClr val="accent5"/>
                </a:solidFill>
              </a:rPr>
              <a:t>バス</a:t>
            </a:r>
            <a:r>
              <a:rPr lang="ja-JP" altLang="en-US" dirty="0" smtClean="0"/>
              <a:t>に送って、</a:t>
            </a:r>
            <a:r>
              <a:rPr lang="en-US" altLang="ja-JP" dirty="0" smtClean="0">
                <a:solidFill>
                  <a:schemeClr val="accent5"/>
                </a:solidFill>
              </a:rPr>
              <a:t>Aux Out</a:t>
            </a:r>
            <a:r>
              <a:rPr lang="ja-JP" altLang="en-US" dirty="0" smtClean="0"/>
              <a:t>からエフェクトへ。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 </a:t>
            </a:r>
            <a:r>
              <a:rPr lang="ja-JP" altLang="en-US" dirty="0" smtClean="0"/>
              <a:t>そしてエフェクターの</a:t>
            </a:r>
            <a:r>
              <a:rPr lang="en-US" altLang="ja-JP" dirty="0" smtClean="0"/>
              <a:t>Out</a:t>
            </a:r>
            <a:r>
              <a:rPr lang="ja-JP" altLang="en-US" dirty="0" smtClean="0"/>
              <a:t>を</a:t>
            </a:r>
            <a:r>
              <a:rPr lang="en-US" altLang="ja-JP" dirty="0" smtClean="0">
                <a:solidFill>
                  <a:schemeClr val="accent5"/>
                </a:solidFill>
              </a:rPr>
              <a:t>Input Ch</a:t>
            </a:r>
            <a:r>
              <a:rPr lang="ja-JP" altLang="en-US" dirty="0" smtClean="0">
                <a:solidFill>
                  <a:schemeClr val="accent5"/>
                </a:solidFill>
              </a:rPr>
              <a:t>に戻す</a:t>
            </a:r>
            <a:endParaRPr lang="en-US" altLang="ja-JP" dirty="0" smtClean="0">
              <a:solidFill>
                <a:schemeClr val="accent5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63</a:t>
            </a:fld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142977" y="3929066"/>
            <a:ext cx="1428760" cy="50006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トラック</a:t>
            </a:r>
            <a:r>
              <a:rPr kumimoji="1" lang="en-US" altLang="ja-JP" sz="2000" dirty="0" smtClean="0"/>
              <a:t>1</a:t>
            </a:r>
            <a:endParaRPr kumimoji="1"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4786314" y="5715016"/>
            <a:ext cx="1643074" cy="500066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エフェクト</a:t>
            </a:r>
            <a:endParaRPr kumimoji="1" lang="ja-JP" altLang="en-US" sz="2000" dirty="0"/>
          </a:p>
        </p:txBody>
      </p:sp>
      <p:sp>
        <p:nvSpPr>
          <p:cNvPr id="21" name="正方形/長方形 20"/>
          <p:cNvSpPr/>
          <p:nvPr/>
        </p:nvSpPr>
        <p:spPr>
          <a:xfrm>
            <a:off x="3357554" y="5715016"/>
            <a:ext cx="1071570" cy="500066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センド</a:t>
            </a:r>
            <a:endParaRPr kumimoji="1" lang="ja-JP" altLang="en-US" sz="2000" dirty="0"/>
          </a:p>
        </p:txBody>
      </p:sp>
      <p:sp>
        <p:nvSpPr>
          <p:cNvPr id="22" name="正方形/長方形 21"/>
          <p:cNvSpPr/>
          <p:nvPr/>
        </p:nvSpPr>
        <p:spPr>
          <a:xfrm>
            <a:off x="1142977" y="4929198"/>
            <a:ext cx="1428760" cy="50006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トラック</a:t>
            </a:r>
            <a:r>
              <a:rPr kumimoji="1" lang="en-US" altLang="ja-JP" sz="2000" dirty="0" smtClean="0"/>
              <a:t>3</a:t>
            </a:r>
            <a:endParaRPr kumimoji="1" lang="ja-JP" altLang="en-US" sz="2000" dirty="0"/>
          </a:p>
        </p:txBody>
      </p:sp>
      <p:sp>
        <p:nvSpPr>
          <p:cNvPr id="23" name="正方形/長方形 22"/>
          <p:cNvSpPr/>
          <p:nvPr/>
        </p:nvSpPr>
        <p:spPr>
          <a:xfrm>
            <a:off x="1142977" y="4429132"/>
            <a:ext cx="1428760" cy="50006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トラック</a:t>
            </a:r>
            <a:r>
              <a:rPr kumimoji="1" lang="en-US" altLang="ja-JP" sz="2000" dirty="0" smtClean="0"/>
              <a:t>2</a:t>
            </a:r>
            <a:endParaRPr kumimoji="1" lang="ja-JP" altLang="en-US" sz="2000" dirty="0"/>
          </a:p>
        </p:txBody>
      </p:sp>
      <p:sp>
        <p:nvSpPr>
          <p:cNvPr id="24" name="星 8 23"/>
          <p:cNvSpPr/>
          <p:nvPr/>
        </p:nvSpPr>
        <p:spPr>
          <a:xfrm>
            <a:off x="6643702" y="4071942"/>
            <a:ext cx="1785950" cy="1285884"/>
          </a:xfrm>
          <a:prstGeom prst="star8">
            <a:avLst/>
          </a:prstGeom>
          <a:gradFill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accent3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accent4"/>
                </a:solidFill>
              </a:rPr>
              <a:t>MIX!!</a:t>
            </a:r>
            <a:endParaRPr kumimoji="1" lang="ja-JP" altLang="en-US" sz="2400" b="1" dirty="0">
              <a:solidFill>
                <a:schemeClr val="accent4"/>
              </a:solidFill>
            </a:endParaRPr>
          </a:p>
        </p:txBody>
      </p:sp>
      <p:cxnSp>
        <p:nvCxnSpPr>
          <p:cNvPr id="25" name="直線コネクタ 24"/>
          <p:cNvCxnSpPr>
            <a:stCxn id="11" idx="3"/>
            <a:endCxn id="24" idx="5"/>
          </p:cNvCxnSpPr>
          <p:nvPr/>
        </p:nvCxnSpPr>
        <p:spPr>
          <a:xfrm>
            <a:off x="2571737" y="4179099"/>
            <a:ext cx="4333512" cy="81156"/>
          </a:xfrm>
          <a:prstGeom prst="line">
            <a:avLst/>
          </a:prstGeom>
          <a:ln w="57150">
            <a:solidFill>
              <a:schemeClr val="accent6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23" idx="3"/>
            <a:endCxn id="24" idx="4"/>
          </p:cNvCxnSpPr>
          <p:nvPr/>
        </p:nvCxnSpPr>
        <p:spPr>
          <a:xfrm>
            <a:off x="2571737" y="4679165"/>
            <a:ext cx="4071965" cy="35719"/>
          </a:xfrm>
          <a:prstGeom prst="line">
            <a:avLst/>
          </a:prstGeom>
          <a:ln w="57150">
            <a:solidFill>
              <a:schemeClr val="accent6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22" idx="3"/>
            <a:endCxn id="24" idx="3"/>
          </p:cNvCxnSpPr>
          <p:nvPr/>
        </p:nvCxnSpPr>
        <p:spPr>
          <a:xfrm flipV="1">
            <a:off x="2571737" y="5169513"/>
            <a:ext cx="4333512" cy="9718"/>
          </a:xfrm>
          <a:prstGeom prst="line">
            <a:avLst/>
          </a:prstGeom>
          <a:ln w="57150">
            <a:solidFill>
              <a:schemeClr val="accent6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11" idx="3"/>
            <a:endCxn id="21" idx="1"/>
          </p:cNvCxnSpPr>
          <p:nvPr/>
        </p:nvCxnSpPr>
        <p:spPr>
          <a:xfrm>
            <a:off x="2571737" y="4179099"/>
            <a:ext cx="785817" cy="1785950"/>
          </a:xfrm>
          <a:prstGeom prst="line">
            <a:avLst/>
          </a:prstGeom>
          <a:ln w="57150">
            <a:solidFill>
              <a:schemeClr val="accent4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stCxn id="23" idx="3"/>
            <a:endCxn id="21" idx="1"/>
          </p:cNvCxnSpPr>
          <p:nvPr/>
        </p:nvCxnSpPr>
        <p:spPr>
          <a:xfrm>
            <a:off x="2571737" y="4679165"/>
            <a:ext cx="785817" cy="1285884"/>
          </a:xfrm>
          <a:prstGeom prst="line">
            <a:avLst/>
          </a:prstGeom>
          <a:ln w="57150">
            <a:solidFill>
              <a:schemeClr val="accent4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endCxn id="21" idx="1"/>
          </p:cNvCxnSpPr>
          <p:nvPr/>
        </p:nvCxnSpPr>
        <p:spPr>
          <a:xfrm>
            <a:off x="2571736" y="5286388"/>
            <a:ext cx="785818" cy="678661"/>
          </a:xfrm>
          <a:prstGeom prst="line">
            <a:avLst/>
          </a:prstGeom>
          <a:ln w="57150">
            <a:solidFill>
              <a:schemeClr val="accent4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21" idx="3"/>
            <a:endCxn id="12" idx="1"/>
          </p:cNvCxnSpPr>
          <p:nvPr/>
        </p:nvCxnSpPr>
        <p:spPr>
          <a:xfrm>
            <a:off x="4429124" y="5965049"/>
            <a:ext cx="357190" cy="0"/>
          </a:xfrm>
          <a:prstGeom prst="line">
            <a:avLst/>
          </a:prstGeom>
          <a:ln w="57150">
            <a:solidFill>
              <a:schemeClr val="accent4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12" idx="3"/>
            <a:endCxn id="24" idx="2"/>
          </p:cNvCxnSpPr>
          <p:nvPr/>
        </p:nvCxnSpPr>
        <p:spPr>
          <a:xfrm flipV="1">
            <a:off x="6429388" y="5357826"/>
            <a:ext cx="1107289" cy="607223"/>
          </a:xfrm>
          <a:prstGeom prst="line">
            <a:avLst/>
          </a:prstGeom>
          <a:ln w="57150">
            <a:solidFill>
              <a:schemeClr val="accent3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星 5 59"/>
          <p:cNvSpPr/>
          <p:nvPr/>
        </p:nvSpPr>
        <p:spPr>
          <a:xfrm>
            <a:off x="8786842" y="357166"/>
            <a:ext cx="285752" cy="285752"/>
          </a:xfrm>
          <a:prstGeom prst="star5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センドリターンの特徴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u="sng" dirty="0" smtClean="0">
                <a:solidFill>
                  <a:schemeClr val="accent2"/>
                </a:solidFill>
              </a:rPr>
              <a:t>原音とエフェクト音を</a:t>
            </a:r>
            <a:r>
              <a:rPr lang="en-US" altLang="ja-JP" b="1" u="sng" dirty="0" smtClean="0">
                <a:solidFill>
                  <a:schemeClr val="accent2"/>
                </a:solidFill>
              </a:rPr>
              <a:t>Mix</a:t>
            </a:r>
            <a:r>
              <a:rPr lang="ja-JP" altLang="en-US" dirty="0" smtClean="0"/>
              <a:t>して出す</a:t>
            </a:r>
            <a:endParaRPr lang="en-US" altLang="ja-JP" dirty="0" smtClean="0"/>
          </a:p>
          <a:p>
            <a:r>
              <a:rPr lang="ja-JP" altLang="en-US" b="1" u="sng" dirty="0" smtClean="0">
                <a:solidFill>
                  <a:schemeClr val="accent2"/>
                </a:solidFill>
              </a:rPr>
              <a:t>複数トラックに同じエフェクト</a:t>
            </a:r>
            <a:r>
              <a:rPr lang="ja-JP" altLang="en-US" dirty="0" smtClean="0"/>
              <a:t>をかける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リバーブ、ディレイ、コーラス、フランジャー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フェイザー </a:t>
            </a:r>
            <a:r>
              <a:rPr lang="en-US" altLang="ja-JP" dirty="0" smtClean="0"/>
              <a:t>…</a:t>
            </a:r>
            <a:r>
              <a:rPr lang="ja-JP" altLang="en-US" dirty="0" smtClean="0"/>
              <a:t>などに使う </a:t>
            </a:r>
            <a:r>
              <a:rPr lang="en-US" altLang="ja-JP" dirty="0" smtClean="0">
                <a:solidFill>
                  <a:schemeClr val="accent5"/>
                </a:solidFill>
              </a:rPr>
              <a:t>(</a:t>
            </a:r>
            <a:r>
              <a:rPr lang="ja-JP" altLang="en-US" dirty="0" smtClean="0">
                <a:solidFill>
                  <a:schemeClr val="accent5"/>
                </a:solidFill>
              </a:rPr>
              <a:t>アドバンでは主に</a:t>
            </a:r>
            <a:r>
              <a:rPr lang="en-US" altLang="ja-JP" dirty="0" smtClean="0">
                <a:solidFill>
                  <a:schemeClr val="accent5"/>
                </a:solidFill>
              </a:rPr>
              <a:t>SPX)</a:t>
            </a:r>
          </a:p>
          <a:p>
            <a:pPr lvl="1"/>
            <a:r>
              <a:rPr lang="ja-JP" altLang="en-US" dirty="0" smtClean="0"/>
              <a:t>インサートにすると、</a:t>
            </a:r>
            <a:r>
              <a:rPr lang="ja-JP" altLang="en-US" dirty="0" smtClean="0">
                <a:solidFill>
                  <a:schemeClr val="accent4"/>
                </a:solidFill>
              </a:rPr>
              <a:t>かけるトラックの数だけ</a:t>
            </a:r>
            <a:r>
              <a:rPr lang="en-US" altLang="ja-JP" dirty="0" smtClean="0">
                <a:solidFill>
                  <a:schemeClr val="accent4"/>
                </a:solidFill>
              </a:rPr>
              <a:t/>
            </a:r>
            <a:br>
              <a:rPr lang="en-US" altLang="ja-JP" dirty="0" smtClean="0">
                <a:solidFill>
                  <a:schemeClr val="accent4"/>
                </a:solidFill>
              </a:rPr>
            </a:br>
            <a:r>
              <a:rPr lang="ja-JP" altLang="en-US" dirty="0" smtClean="0">
                <a:solidFill>
                  <a:schemeClr val="accent4"/>
                </a:solidFill>
              </a:rPr>
              <a:t>エフェクターが必要</a:t>
            </a:r>
            <a:r>
              <a:rPr lang="ja-JP" altLang="en-US" dirty="0" smtClean="0"/>
              <a:t>になってしまう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64</a:t>
            </a:fld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1426627" y="4847555"/>
            <a:ext cx="1361524" cy="663352"/>
          </a:xfrm>
          <a:prstGeom prst="ellipse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原音</a:t>
            </a:r>
            <a:endParaRPr kumimoji="1" lang="ja-JP" altLang="en-US" sz="2000" dirty="0"/>
          </a:p>
        </p:txBody>
      </p:sp>
      <p:sp>
        <p:nvSpPr>
          <p:cNvPr id="11" name="星 8 10"/>
          <p:cNvSpPr/>
          <p:nvPr/>
        </p:nvSpPr>
        <p:spPr>
          <a:xfrm>
            <a:off x="3714744" y="4714884"/>
            <a:ext cx="1714512" cy="928694"/>
          </a:xfrm>
          <a:prstGeom prst="star8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15" name="星 8 14"/>
          <p:cNvSpPr/>
          <p:nvPr/>
        </p:nvSpPr>
        <p:spPr>
          <a:xfrm>
            <a:off x="6258376" y="4714884"/>
            <a:ext cx="1714512" cy="928694"/>
          </a:xfrm>
          <a:prstGeom prst="star8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14" name="円/楕円 13"/>
          <p:cNvSpPr/>
          <p:nvPr/>
        </p:nvSpPr>
        <p:spPr>
          <a:xfrm>
            <a:off x="6429388" y="4847555"/>
            <a:ext cx="1361524" cy="663352"/>
          </a:xfrm>
          <a:prstGeom prst="ellipse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MIX!!</a:t>
            </a:r>
            <a:endParaRPr kumimoji="1" lang="ja-JP" altLang="en-US" sz="2000" dirty="0"/>
          </a:p>
        </p:txBody>
      </p:sp>
      <p:sp>
        <p:nvSpPr>
          <p:cNvPr id="16" name="円/楕円 15"/>
          <p:cNvSpPr/>
          <p:nvPr/>
        </p:nvSpPr>
        <p:spPr>
          <a:xfrm>
            <a:off x="3886854" y="4847555"/>
            <a:ext cx="1361524" cy="663352"/>
          </a:xfrm>
          <a:prstGeom prst="ellipse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accent3"/>
                </a:solidFill>
              </a:rPr>
              <a:t>エフェクト音</a:t>
            </a:r>
            <a:endParaRPr kumimoji="1" lang="ja-JP" altLang="en-US" dirty="0">
              <a:solidFill>
                <a:schemeClr val="accent3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00364" y="494326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kumimoji="1" lang="ja-JP" alt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72132" y="494326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kumimoji="1" lang="ja-JP" alt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星 5 18"/>
          <p:cNvSpPr/>
          <p:nvPr/>
        </p:nvSpPr>
        <p:spPr>
          <a:xfrm>
            <a:off x="8786842" y="357166"/>
            <a:ext cx="285752" cy="285752"/>
          </a:xfrm>
          <a:prstGeom prst="star5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4" grpId="0" animBg="1"/>
      <p:bldP spid="16" grpId="0" animBg="1"/>
      <p:bldP spid="17" grpId="0"/>
      <p:bldP spid="1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オートメーション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400" dirty="0" smtClean="0"/>
              <a:t>ミキサーのフェーダー、パン、プラグインの操作子など、</a:t>
            </a:r>
            <a:r>
              <a:rPr kumimoji="1" lang="en-US" altLang="ja-JP" dirty="0" smtClean="0">
                <a:solidFill>
                  <a:schemeClr val="accent3"/>
                </a:solidFill>
              </a:rPr>
              <a:t>DAW</a:t>
            </a:r>
            <a:r>
              <a:rPr kumimoji="1" lang="ja-JP" altLang="en-US" dirty="0" smtClean="0">
                <a:solidFill>
                  <a:schemeClr val="accent3"/>
                </a:solidFill>
              </a:rPr>
              <a:t>上のパラメーターの</a:t>
            </a:r>
            <a:r>
              <a:rPr kumimoji="1" lang="ja-JP" altLang="en-US" b="1" u="sng" dirty="0" smtClean="0">
                <a:solidFill>
                  <a:schemeClr val="accent2"/>
                </a:solidFill>
              </a:rPr>
              <a:t>動きを記録</a:t>
            </a:r>
            <a:r>
              <a:rPr kumimoji="1" lang="ja-JP" altLang="en-US" dirty="0" smtClean="0"/>
              <a:t>して、</a:t>
            </a:r>
            <a:r>
              <a:rPr kumimoji="1" lang="ja-JP" altLang="en-US" dirty="0" smtClean="0">
                <a:solidFill>
                  <a:schemeClr val="accent3"/>
                </a:solidFill>
              </a:rPr>
              <a:t>再生時に</a:t>
            </a:r>
            <a:r>
              <a:rPr kumimoji="1" lang="ja-JP" altLang="en-US" b="1" u="sng" dirty="0" smtClean="0">
                <a:solidFill>
                  <a:schemeClr val="accent2"/>
                </a:solidFill>
              </a:rPr>
              <a:t>その動きを再現</a:t>
            </a:r>
            <a:r>
              <a:rPr kumimoji="1" lang="ja-JP" altLang="en-US" dirty="0" smtClean="0">
                <a:solidFill>
                  <a:schemeClr val="accent3"/>
                </a:solidFill>
              </a:rPr>
              <a:t>する</a:t>
            </a:r>
            <a:r>
              <a:rPr kumimoji="1" lang="ja-JP" altLang="en-US" dirty="0" smtClean="0"/>
              <a:t>機能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つまり、手でつまみやフェーダーを動かすのを記録して、</a:t>
            </a:r>
            <a:r>
              <a:rPr lang="ja-JP" altLang="en-US" dirty="0" smtClean="0">
                <a:solidFill>
                  <a:schemeClr val="accent5"/>
                </a:solidFill>
              </a:rPr>
              <a:t>自動的にやってくれる</a:t>
            </a:r>
            <a:r>
              <a:rPr lang="ja-JP" altLang="en-US" dirty="0" smtClean="0"/>
              <a:t>！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これによって、曲中で音量やパン、エフェクトの効果などを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ダイナミックに変化</a:t>
            </a:r>
            <a:r>
              <a:rPr kumimoji="1" lang="ja-JP" altLang="en-US" dirty="0" smtClean="0"/>
              <a:t>させ、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有機的な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Mix</a:t>
            </a:r>
            <a:r>
              <a:rPr kumimoji="1" lang="ja-JP" altLang="en-US" dirty="0" smtClean="0"/>
              <a:t>が可能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65</a:t>
            </a:fld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 rot="5400000">
            <a:off x="7000892" y="5572140"/>
            <a:ext cx="100013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7286644" y="5643578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786050" y="5000636"/>
            <a:ext cx="3714776" cy="42862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トラック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8596" y="550070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オートメーション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トラック</a:t>
            </a:r>
            <a:endParaRPr kumimoji="1" lang="ja-JP" altLang="en-US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2786050" y="5643578"/>
            <a:ext cx="3714776" cy="214314"/>
            <a:chOff x="2786050" y="5643578"/>
            <a:chExt cx="3714776" cy="2143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4" name="直線コネクタ 13"/>
            <p:cNvCxnSpPr/>
            <p:nvPr/>
          </p:nvCxnSpPr>
          <p:spPr>
            <a:xfrm>
              <a:off x="2786050" y="5857892"/>
              <a:ext cx="500066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3286116" y="5643578"/>
              <a:ext cx="1357322" cy="214314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4643438" y="5643578"/>
              <a:ext cx="1357322" cy="214314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6000760" y="5857892"/>
              <a:ext cx="500066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直線コネクタ 20"/>
          <p:cNvCxnSpPr/>
          <p:nvPr/>
        </p:nvCxnSpPr>
        <p:spPr>
          <a:xfrm rot="5400000">
            <a:off x="2071670" y="5500702"/>
            <a:ext cx="1428760" cy="0"/>
          </a:xfrm>
          <a:prstGeom prst="line">
            <a:avLst/>
          </a:prstGeom>
          <a:ln w="57150">
            <a:solidFill>
              <a:schemeClr val="accent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71472" y="5000636"/>
            <a:ext cx="1857388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accent6"/>
                </a:solidFill>
              </a:rPr>
              <a:t>Read (</a:t>
            </a:r>
            <a:r>
              <a:rPr kumimoji="1" lang="ja-JP" altLang="en-US" sz="2000" b="1" dirty="0" smtClean="0">
                <a:solidFill>
                  <a:schemeClr val="accent6"/>
                </a:solidFill>
              </a:rPr>
              <a:t>再生</a:t>
            </a:r>
            <a:r>
              <a:rPr kumimoji="1" lang="en-US" altLang="ja-JP" sz="2000" b="1" dirty="0" smtClean="0">
                <a:solidFill>
                  <a:schemeClr val="accent6"/>
                </a:solidFill>
              </a:rPr>
              <a:t>)</a:t>
            </a:r>
            <a:endParaRPr kumimoji="1" lang="ja-JP" altLang="en-US" sz="2000" b="1" dirty="0">
              <a:solidFill>
                <a:schemeClr val="accent6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71472" y="5000636"/>
            <a:ext cx="1857388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accent3"/>
                </a:solidFill>
              </a:rPr>
              <a:t>Write (</a:t>
            </a:r>
            <a:r>
              <a:rPr kumimoji="1" lang="ja-JP" altLang="en-US" sz="2000" b="1" dirty="0" smtClean="0">
                <a:solidFill>
                  <a:schemeClr val="accent3"/>
                </a:solidFill>
              </a:rPr>
              <a:t>記録</a:t>
            </a:r>
            <a:r>
              <a:rPr kumimoji="1" lang="en-US" altLang="ja-JP" sz="2000" b="1" dirty="0" smtClean="0">
                <a:solidFill>
                  <a:schemeClr val="accent3"/>
                </a:solidFill>
              </a:rPr>
              <a:t>)</a:t>
            </a:r>
            <a:endParaRPr kumimoji="1" lang="ja-JP" altLang="en-US" sz="2000" b="1" dirty="0">
              <a:solidFill>
                <a:schemeClr val="accent3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rot="16200000" flipV="1">
            <a:off x="7571999" y="5786851"/>
            <a:ext cx="285752" cy="142082"/>
          </a:xfrm>
          <a:prstGeom prst="straightConnector1">
            <a:avLst/>
          </a:prstGeom>
          <a:ln w="41275">
            <a:solidFill>
              <a:schemeClr val="bg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星 5 32"/>
          <p:cNvSpPr/>
          <p:nvPr/>
        </p:nvSpPr>
        <p:spPr>
          <a:xfrm>
            <a:off x="8786842" y="357166"/>
            <a:ext cx="285752" cy="285752"/>
          </a:xfrm>
          <a:prstGeom prst="star5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3506E-6 L 0.40798 -1.3506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4.28307E-6 L -2.5E-6 -0.06198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2.44218E-6 L -2.5E-6 -0.0603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5E-6 -0.06522 L -2.5E-6 -2.0259E-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52 -0.06013 L -0.00052 0.0027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3506E-6 L 0.40798 -1.350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-2.44218E-6 L -2.77778E-7 -0.0603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04 -0.06198 L 0.00104 0.0009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22" grpId="1" animBg="1"/>
      <p:bldP spid="23" grpId="1" animBg="1"/>
      <p:bldP spid="23" grpId="2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グループとフォルダトラック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どちらも複数のトラックをまとめるための機能ですが、ちょっと違います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66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グループ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複数のトラックの信号が</a:t>
            </a:r>
            <a:r>
              <a:rPr lang="en-US" altLang="ja-JP" dirty="0" smtClean="0"/>
              <a:t>1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グループチャンネルに送られ、ミックスされる</a:t>
            </a:r>
          </a:p>
          <a:p>
            <a:pPr lvl="1"/>
            <a:r>
              <a:rPr lang="ja-JP" altLang="en-US" dirty="0" smtClean="0">
                <a:solidFill>
                  <a:schemeClr val="accent6"/>
                </a:solidFill>
              </a:rPr>
              <a:t>例</a:t>
            </a:r>
            <a:r>
              <a:rPr lang="en-US" altLang="ja-JP" dirty="0" smtClean="0">
                <a:solidFill>
                  <a:schemeClr val="accent6"/>
                </a:solidFill>
              </a:rPr>
              <a:t>1:</a:t>
            </a:r>
            <a:r>
              <a:rPr lang="en-US" altLang="ja-JP" dirty="0" smtClean="0"/>
              <a:t> Kick, </a:t>
            </a:r>
            <a:r>
              <a:rPr lang="en-US" altLang="ja-JP" dirty="0" err="1" smtClean="0"/>
              <a:t>Sn</a:t>
            </a:r>
            <a:r>
              <a:rPr lang="en-US" altLang="ja-JP" dirty="0" smtClean="0"/>
              <a:t>, HH, Tom, Top</a:t>
            </a:r>
            <a:r>
              <a:rPr lang="ja-JP" altLang="en-US" dirty="0" smtClean="0"/>
              <a:t>を「</a:t>
            </a:r>
            <a:r>
              <a:rPr lang="en-US" altLang="ja-JP" dirty="0" smtClean="0"/>
              <a:t>Dr</a:t>
            </a:r>
            <a:r>
              <a:rPr lang="ja-JP" altLang="en-US" dirty="0" smtClean="0"/>
              <a:t>」というグループにまとめて</a:t>
            </a:r>
            <a:r>
              <a:rPr lang="en-US" altLang="ja-JP" dirty="0" smtClean="0"/>
              <a:t>Mix</a:t>
            </a:r>
            <a:r>
              <a:rPr lang="ja-JP" altLang="en-US" dirty="0" smtClean="0"/>
              <a:t>し、ドラム全体にコンプをかける</a:t>
            </a:r>
            <a:endParaRPr lang="en-US" altLang="ja-JP" dirty="0" smtClean="0"/>
          </a:p>
          <a:p>
            <a:pPr lvl="1"/>
            <a:r>
              <a:rPr lang="ja-JP" altLang="en-US" dirty="0" smtClean="0">
                <a:solidFill>
                  <a:schemeClr val="accent6"/>
                </a:solidFill>
              </a:rPr>
              <a:t>例</a:t>
            </a:r>
            <a:r>
              <a:rPr lang="en-US" altLang="ja-JP" dirty="0" smtClean="0">
                <a:solidFill>
                  <a:schemeClr val="accent6"/>
                </a:solidFill>
              </a:rPr>
              <a:t>2:</a:t>
            </a:r>
            <a:r>
              <a:rPr lang="en-US" altLang="ja-JP" dirty="0" smtClean="0"/>
              <a:t> Dr</a:t>
            </a:r>
            <a:r>
              <a:rPr lang="ja-JP" altLang="en-US" dirty="0" smtClean="0"/>
              <a:t>グループ全体の音量をまとめて上げる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アドバンの卓のグループ・バスも同じ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67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142977" y="4572008"/>
            <a:ext cx="1428760" cy="50006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トラック</a:t>
            </a:r>
            <a:r>
              <a:rPr kumimoji="1" lang="en-US" altLang="ja-JP" sz="2000" dirty="0" smtClean="0"/>
              <a:t>1</a:t>
            </a:r>
            <a:endParaRPr kumimoji="1" lang="ja-JP" altLang="en-US" sz="2000" dirty="0"/>
          </a:p>
        </p:txBody>
      </p:sp>
      <p:sp>
        <p:nvSpPr>
          <p:cNvPr id="8" name="正方形/長方形 7"/>
          <p:cNvSpPr/>
          <p:nvPr/>
        </p:nvSpPr>
        <p:spPr>
          <a:xfrm>
            <a:off x="3929058" y="4929198"/>
            <a:ext cx="1428760" cy="785818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グループ</a:t>
            </a:r>
            <a:endParaRPr kumimoji="1"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1142977" y="5572140"/>
            <a:ext cx="1428760" cy="50006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トラック</a:t>
            </a:r>
            <a:r>
              <a:rPr kumimoji="1" lang="en-US" altLang="ja-JP" sz="2000" dirty="0" smtClean="0"/>
              <a:t>3</a:t>
            </a:r>
            <a:endParaRPr kumimoji="1" lang="ja-JP" altLang="en-US" sz="2000" dirty="0"/>
          </a:p>
        </p:txBody>
      </p:sp>
      <p:sp>
        <p:nvSpPr>
          <p:cNvPr id="10" name="正方形/長方形 9"/>
          <p:cNvSpPr/>
          <p:nvPr/>
        </p:nvSpPr>
        <p:spPr>
          <a:xfrm>
            <a:off x="1142977" y="5072074"/>
            <a:ext cx="1428760" cy="50006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トラック</a:t>
            </a:r>
            <a:r>
              <a:rPr kumimoji="1" lang="en-US" altLang="ja-JP" sz="2000" dirty="0" smtClean="0"/>
              <a:t>2</a:t>
            </a:r>
            <a:endParaRPr kumimoji="1" lang="ja-JP" altLang="en-US" sz="2000" dirty="0"/>
          </a:p>
        </p:txBody>
      </p:sp>
      <p:cxnSp>
        <p:nvCxnSpPr>
          <p:cNvPr id="14" name="直線コネクタ 13"/>
          <p:cNvCxnSpPr>
            <a:stCxn id="8" idx="3"/>
          </p:cNvCxnSpPr>
          <p:nvPr/>
        </p:nvCxnSpPr>
        <p:spPr>
          <a:xfrm>
            <a:off x="5357818" y="5322107"/>
            <a:ext cx="0" cy="0"/>
          </a:xfrm>
          <a:prstGeom prst="line">
            <a:avLst/>
          </a:prstGeom>
          <a:ln w="57150">
            <a:solidFill>
              <a:schemeClr val="accent4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7" idx="3"/>
            <a:endCxn id="8" idx="1"/>
          </p:cNvCxnSpPr>
          <p:nvPr/>
        </p:nvCxnSpPr>
        <p:spPr>
          <a:xfrm>
            <a:off x="2571737" y="4822041"/>
            <a:ext cx="1357321" cy="500066"/>
          </a:xfrm>
          <a:prstGeom prst="line">
            <a:avLst/>
          </a:prstGeom>
          <a:ln w="57150">
            <a:solidFill>
              <a:schemeClr val="accent6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10" idx="3"/>
            <a:endCxn id="8" idx="1"/>
          </p:cNvCxnSpPr>
          <p:nvPr/>
        </p:nvCxnSpPr>
        <p:spPr>
          <a:xfrm>
            <a:off x="2571737" y="5322107"/>
            <a:ext cx="1357321" cy="0"/>
          </a:xfrm>
          <a:prstGeom prst="line">
            <a:avLst/>
          </a:prstGeom>
          <a:ln w="57150">
            <a:solidFill>
              <a:schemeClr val="accent6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9" idx="3"/>
            <a:endCxn id="8" idx="1"/>
          </p:cNvCxnSpPr>
          <p:nvPr/>
        </p:nvCxnSpPr>
        <p:spPr>
          <a:xfrm flipV="1">
            <a:off x="2571737" y="5322107"/>
            <a:ext cx="1357321" cy="500066"/>
          </a:xfrm>
          <a:prstGeom prst="line">
            <a:avLst/>
          </a:prstGeom>
          <a:ln w="57150">
            <a:solidFill>
              <a:schemeClr val="accent6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8" idx="3"/>
          </p:cNvCxnSpPr>
          <p:nvPr/>
        </p:nvCxnSpPr>
        <p:spPr>
          <a:xfrm>
            <a:off x="5357818" y="5322107"/>
            <a:ext cx="1357322" cy="0"/>
          </a:xfrm>
          <a:prstGeom prst="line">
            <a:avLst/>
          </a:prstGeom>
          <a:ln w="57150">
            <a:solidFill>
              <a:schemeClr val="accent6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星 5 46"/>
          <p:cNvSpPr/>
          <p:nvPr/>
        </p:nvSpPr>
        <p:spPr>
          <a:xfrm>
            <a:off x="8786842" y="357166"/>
            <a:ext cx="285752" cy="285752"/>
          </a:xfrm>
          <a:prstGeom prst="star5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フォルダトラック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複数のトラックをフォルダ分けするが、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各トラックの信号はバラのまま</a:t>
            </a:r>
          </a:p>
          <a:p>
            <a:pPr lvl="1"/>
            <a:r>
              <a:rPr lang="ja-JP" altLang="en-US" dirty="0" smtClean="0">
                <a:solidFill>
                  <a:schemeClr val="accent6"/>
                </a:solidFill>
              </a:rPr>
              <a:t>例</a:t>
            </a:r>
            <a:r>
              <a:rPr lang="en-US" altLang="ja-JP" dirty="0" smtClean="0">
                <a:solidFill>
                  <a:schemeClr val="accent6"/>
                </a:solidFill>
              </a:rPr>
              <a:t>:</a:t>
            </a:r>
            <a:r>
              <a:rPr lang="en-US" altLang="ja-JP" dirty="0" smtClean="0"/>
              <a:t> BGM, SE, </a:t>
            </a:r>
            <a:r>
              <a:rPr lang="ja-JP" altLang="en-US" dirty="0" smtClean="0"/>
              <a:t>環境音</a:t>
            </a:r>
            <a:r>
              <a:rPr lang="en-US" altLang="ja-JP" dirty="0" smtClean="0"/>
              <a:t>, </a:t>
            </a:r>
            <a:r>
              <a:rPr lang="ja-JP" altLang="en-US" dirty="0" smtClean="0"/>
              <a:t>ナレーションをそれぞれフォルダ分けして、画面を見やすくする</a:t>
            </a:r>
            <a:endParaRPr lang="en-US" altLang="ja-JP" dirty="0" smtClean="0"/>
          </a:p>
          <a:p>
            <a:pPr lvl="1"/>
            <a:r>
              <a:rPr lang="ja-JP" altLang="en-US" dirty="0" smtClean="0">
                <a:solidFill>
                  <a:schemeClr val="accent6"/>
                </a:solidFill>
              </a:rPr>
              <a:t>例</a:t>
            </a:r>
            <a:r>
              <a:rPr lang="en-US" altLang="ja-JP" dirty="0" smtClean="0">
                <a:solidFill>
                  <a:schemeClr val="accent6"/>
                </a:solidFill>
              </a:rPr>
              <a:t>:</a:t>
            </a:r>
            <a:r>
              <a:rPr lang="en-US" altLang="ja-JP" dirty="0" smtClean="0"/>
              <a:t> Vo</a:t>
            </a:r>
            <a:r>
              <a:rPr lang="ja-JP" altLang="en-US" dirty="0" smtClean="0"/>
              <a:t>の</a:t>
            </a:r>
            <a:r>
              <a:rPr lang="en-US" altLang="ja-JP" dirty="0" smtClean="0"/>
              <a:t>OK</a:t>
            </a:r>
            <a:r>
              <a:rPr lang="ja-JP" altLang="en-US" dirty="0" smtClean="0"/>
              <a:t>テイクを作った後、ボツテイクをフォルダに入れてたたんでおき、表示面積を節約する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68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142977" y="4572008"/>
            <a:ext cx="1428760" cy="50006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トラック</a:t>
            </a:r>
            <a:r>
              <a:rPr kumimoji="1" lang="en-US" altLang="ja-JP" sz="2000" dirty="0" smtClean="0"/>
              <a:t>1</a:t>
            </a:r>
            <a:endParaRPr kumimoji="1"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1142977" y="5572140"/>
            <a:ext cx="1428760" cy="50006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トラック</a:t>
            </a:r>
            <a:r>
              <a:rPr kumimoji="1" lang="en-US" altLang="ja-JP" sz="2000" dirty="0" smtClean="0"/>
              <a:t>3</a:t>
            </a:r>
            <a:endParaRPr kumimoji="1" lang="ja-JP" altLang="en-US" sz="2000" dirty="0"/>
          </a:p>
        </p:txBody>
      </p:sp>
      <p:sp>
        <p:nvSpPr>
          <p:cNvPr id="10" name="正方形/長方形 9"/>
          <p:cNvSpPr/>
          <p:nvPr/>
        </p:nvSpPr>
        <p:spPr>
          <a:xfrm>
            <a:off x="1142977" y="5072074"/>
            <a:ext cx="1428760" cy="50006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トラック</a:t>
            </a:r>
            <a:r>
              <a:rPr kumimoji="1" lang="en-US" altLang="ja-JP" sz="2000" dirty="0" smtClean="0"/>
              <a:t>2</a:t>
            </a:r>
            <a:endParaRPr kumimoji="1" lang="ja-JP" altLang="en-US" sz="2000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5357818" y="5322107"/>
            <a:ext cx="0" cy="0"/>
          </a:xfrm>
          <a:prstGeom prst="line">
            <a:avLst/>
          </a:prstGeom>
          <a:ln w="57150">
            <a:solidFill>
              <a:schemeClr val="accent4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7" idx="3"/>
          </p:cNvCxnSpPr>
          <p:nvPr/>
        </p:nvCxnSpPr>
        <p:spPr>
          <a:xfrm>
            <a:off x="2571737" y="4822041"/>
            <a:ext cx="3357585" cy="0"/>
          </a:xfrm>
          <a:prstGeom prst="line">
            <a:avLst/>
          </a:prstGeom>
          <a:ln w="57150">
            <a:solidFill>
              <a:schemeClr val="accent6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10" idx="3"/>
          </p:cNvCxnSpPr>
          <p:nvPr/>
        </p:nvCxnSpPr>
        <p:spPr>
          <a:xfrm>
            <a:off x="2571737" y="5322107"/>
            <a:ext cx="3357585" cy="0"/>
          </a:xfrm>
          <a:prstGeom prst="line">
            <a:avLst/>
          </a:prstGeom>
          <a:ln w="57150">
            <a:solidFill>
              <a:schemeClr val="accent6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9" idx="3"/>
          </p:cNvCxnSpPr>
          <p:nvPr/>
        </p:nvCxnSpPr>
        <p:spPr>
          <a:xfrm>
            <a:off x="2571737" y="5822173"/>
            <a:ext cx="3357585" cy="0"/>
          </a:xfrm>
          <a:prstGeom prst="line">
            <a:avLst/>
          </a:prstGeom>
          <a:ln w="57150">
            <a:solidFill>
              <a:schemeClr val="accent6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956798" y="4443200"/>
            <a:ext cx="1785950" cy="1785950"/>
          </a:xfrm>
          <a:prstGeom prst="rect">
            <a:avLst/>
          </a:prstGeom>
          <a:gradFill>
            <a:gsLst>
              <a:gs pos="0">
                <a:schemeClr val="accent1">
                  <a:shade val="35000"/>
                  <a:satMod val="190000"/>
                  <a:alpha val="15000"/>
                </a:schemeClr>
              </a:gs>
              <a:gs pos="30000">
                <a:schemeClr val="accent1">
                  <a:shade val="64000"/>
                  <a:satMod val="165000"/>
                  <a:alpha val="15000"/>
                </a:schemeClr>
              </a:gs>
              <a:gs pos="46000">
                <a:schemeClr val="accent1">
                  <a:shade val="74000"/>
                  <a:satMod val="165000"/>
                  <a:alpha val="15000"/>
                </a:schemeClr>
              </a:gs>
              <a:gs pos="56000">
                <a:schemeClr val="accent1">
                  <a:shade val="74000"/>
                  <a:satMod val="165000"/>
                  <a:alpha val="15000"/>
                </a:schemeClr>
              </a:gs>
              <a:gs pos="70000">
                <a:schemeClr val="accent1">
                  <a:shade val="64000"/>
                  <a:satMod val="165000"/>
                  <a:alpha val="15000"/>
                </a:schemeClr>
              </a:gs>
              <a:gs pos="100000">
                <a:schemeClr val="accent1">
                  <a:shade val="35000"/>
                  <a:satMod val="190000"/>
                  <a:alpha val="15000"/>
                </a:schemeClr>
              </a:gs>
            </a:gsLst>
          </a:gradFill>
          <a:ln w="25400">
            <a:solidFill>
              <a:schemeClr val="accent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contourW="25400" prstMaterial="powder">
            <a:bevelT w="110000" h="50000"/>
            <a:contourClr>
              <a:schemeClr val="bg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 rot="16200000">
            <a:off x="14227" y="5157771"/>
            <a:ext cx="1285884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/>
          <a:scene3d>
            <a:camera prst="orthographicFront"/>
            <a:lightRig rig="soft" dir="t">
              <a:rot lat="0" lon="0" rev="1800000"/>
            </a:lightRig>
          </a:scene3d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chemeClr val="accent1"/>
                </a:solidFill>
              </a:rPr>
              <a:t>フォルダ</a:t>
            </a:r>
            <a:endParaRPr kumimoji="1" lang="ja-JP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7" name="星 5 26"/>
          <p:cNvSpPr/>
          <p:nvPr/>
        </p:nvSpPr>
        <p:spPr>
          <a:xfrm>
            <a:off x="8786842" y="357166"/>
            <a:ext cx="285752" cy="285752"/>
          </a:xfrm>
          <a:prstGeom prst="star5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情報を調べるソース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b="1" u="sng" dirty="0" smtClean="0">
                <a:solidFill>
                  <a:schemeClr val="accent2"/>
                </a:solidFill>
              </a:rPr>
              <a:t>Sound &amp; Recording Magazine</a:t>
            </a:r>
          </a:p>
          <a:p>
            <a:pPr lvl="1"/>
            <a:r>
              <a:rPr lang="ja-JP" altLang="en-US" dirty="0" smtClean="0"/>
              <a:t>リットーミュージック発行、月刊の雑誌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有隣堂で</a:t>
            </a:r>
            <a:r>
              <a:rPr lang="ja-JP" altLang="en-US" dirty="0" smtClean="0"/>
              <a:t>売ってる </a:t>
            </a:r>
            <a:r>
              <a:rPr lang="en-US" altLang="ja-JP" dirty="0" smtClean="0"/>
              <a:t>(1,000</a:t>
            </a:r>
            <a:r>
              <a:rPr lang="ja-JP" altLang="en-US" dirty="0" smtClean="0"/>
              <a:t>円前後、立ち読み可能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>
                <a:solidFill>
                  <a:schemeClr val="accent5"/>
                </a:solidFill>
              </a:rPr>
              <a:t>本で調べる場合</a:t>
            </a:r>
            <a:endParaRPr lang="en-US" altLang="ja-JP" dirty="0" smtClean="0">
              <a:solidFill>
                <a:schemeClr val="accent5"/>
              </a:solidFill>
            </a:endParaRPr>
          </a:p>
          <a:p>
            <a:pPr lvl="1"/>
            <a:r>
              <a:rPr lang="ja-JP" altLang="en-US" dirty="0" smtClean="0"/>
              <a:t>リットーの本いろいろ </a:t>
            </a:r>
            <a:r>
              <a:rPr lang="en-US" altLang="ja-JP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http://www.rittor-music.co.jp/hp/books/onkyo.html</a:t>
            </a:r>
            <a:endParaRPr lang="en-US" altLang="ja-JP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3"/>
            <a:r>
              <a:rPr lang="ja-JP" altLang="en-US" dirty="0" smtClean="0"/>
              <a:t>ちなみにキャリサポの荻野先生も本書いてます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chemeClr val="accent5"/>
                </a:solidFill>
              </a:rPr>
              <a:t>Web</a:t>
            </a:r>
            <a:r>
              <a:rPr lang="ja-JP" altLang="en-US" dirty="0" smtClean="0">
                <a:solidFill>
                  <a:schemeClr val="accent5"/>
                </a:solidFill>
              </a:rPr>
              <a:t>で調べる場合</a:t>
            </a:r>
            <a:endParaRPr lang="en-US" altLang="ja-JP" dirty="0" smtClean="0">
              <a:solidFill>
                <a:schemeClr val="accent5"/>
              </a:solidFill>
            </a:endParaRPr>
          </a:p>
          <a:p>
            <a:pPr lvl="1"/>
            <a:r>
              <a:rPr lang="ja-JP" altLang="en-US" dirty="0" smtClean="0"/>
              <a:t>用語を調べるときは</a:t>
            </a:r>
            <a:r>
              <a:rPr lang="en-US" altLang="ja-JP" dirty="0" smtClean="0"/>
              <a:t>Wikipedia</a:t>
            </a:r>
            <a:r>
              <a:rPr lang="ja-JP" altLang="en-US" dirty="0" smtClean="0"/>
              <a:t>とか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ただしレポートで使うとみんな使ってるのでばれる</a:t>
            </a:r>
            <a:r>
              <a:rPr lang="ja-JP" alt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ｗ</a:t>
            </a:r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/>
            <a:r>
              <a:rPr lang="ja-JP" altLang="en-US" dirty="0" smtClean="0"/>
              <a:t>情報収集全般は、まず</a:t>
            </a:r>
            <a:r>
              <a:rPr lang="en-US" altLang="ja-JP" dirty="0" smtClean="0"/>
              <a:t>Google</a:t>
            </a:r>
            <a:r>
              <a:rPr lang="ja-JP" altLang="en-US" dirty="0" smtClean="0"/>
              <a:t>で検索が基本！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b="1" u="sng" dirty="0" smtClean="0">
                <a:solidFill>
                  <a:schemeClr val="accent2"/>
                </a:solidFill>
              </a:rPr>
              <a:t>ひたすらググ</a:t>
            </a:r>
            <a:r>
              <a:rPr lang="ja-JP" altLang="en-US" b="1" u="sng" dirty="0" err="1" smtClean="0">
                <a:solidFill>
                  <a:schemeClr val="accent2"/>
                </a:solidFill>
              </a:rPr>
              <a:t>るべ</a:t>
            </a:r>
            <a:r>
              <a:rPr lang="ja-JP" altLang="en-US" b="1" u="sng" dirty="0" smtClean="0">
                <a:solidFill>
                  <a:schemeClr val="accent2"/>
                </a:solidFill>
              </a:rPr>
              <a:t>し！</a:t>
            </a:r>
            <a:endParaRPr lang="en-US" altLang="ja-JP" b="1" u="sng" dirty="0" smtClean="0">
              <a:solidFill>
                <a:schemeClr val="accent2"/>
              </a:solidFill>
            </a:endParaRPr>
          </a:p>
          <a:p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69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/>
              <a:t>音は何で聴こえるんでしょう？</a:t>
            </a:r>
            <a:endParaRPr kumimoji="1" lang="ja-JP" altLang="en-US" sz="4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音の正体は</a:t>
            </a:r>
            <a:r>
              <a:rPr kumimoji="1" lang="ja-JP" altLang="en-US" b="1" u="sng" dirty="0" smtClean="0">
                <a:solidFill>
                  <a:schemeClr val="accent2"/>
                </a:solidFill>
              </a:rPr>
              <a:t>空気の振動</a:t>
            </a:r>
            <a:r>
              <a:rPr kumimoji="1" lang="ja-JP" altLang="en-US" dirty="0" smtClean="0"/>
              <a:t>です</a:t>
            </a:r>
            <a:endParaRPr kumimoji="1" lang="en-US" altLang="ja-JP" dirty="0" smtClean="0"/>
          </a:p>
          <a:p>
            <a:r>
              <a:rPr lang="ja-JP" altLang="en-US" dirty="0" smtClean="0"/>
              <a:t>音は</a:t>
            </a:r>
            <a:r>
              <a:rPr kumimoji="1" lang="ja-JP" altLang="en-US" dirty="0" smtClean="0"/>
              <a:t>縦波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	……	</a:t>
            </a:r>
            <a:r>
              <a:rPr kumimoji="1" lang="ja-JP" altLang="en-US" dirty="0" smtClean="0"/>
              <a:t>空気の</a:t>
            </a:r>
            <a:r>
              <a:rPr kumimoji="1" lang="ja-JP" altLang="en-US" b="1" u="sng" dirty="0" smtClean="0">
                <a:solidFill>
                  <a:schemeClr val="accent2"/>
                </a:solidFill>
              </a:rPr>
              <a:t>密度</a:t>
            </a:r>
            <a:r>
              <a:rPr kumimoji="1" lang="ja-JP" altLang="en-US" dirty="0" smtClean="0"/>
              <a:t>の高いところと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		</a:t>
            </a:r>
            <a:r>
              <a:rPr kumimoji="1" lang="ja-JP" altLang="en-US" dirty="0" smtClean="0"/>
              <a:t>低いところが伝わっていって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		</a:t>
            </a:r>
            <a:r>
              <a:rPr kumimoji="1" lang="ja-JP" altLang="en-US" dirty="0" smtClean="0"/>
              <a:t>音が届く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/>
              <a:t>音は何で聴こえるんでしょう？</a:t>
            </a:r>
            <a:endParaRPr kumimoji="1" lang="ja-JP" altLang="en-US" sz="4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3180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2000" dirty="0" smtClean="0"/>
              <a:t>例えば</a:t>
            </a:r>
            <a:r>
              <a:rPr kumimoji="1" lang="en-US" altLang="ja-JP" sz="2000" dirty="0" smtClean="0"/>
              <a:t>…</a:t>
            </a:r>
          </a:p>
          <a:p>
            <a:pPr lvl="1"/>
            <a:r>
              <a:rPr lang="ja-JP" altLang="en-US" dirty="0" smtClean="0"/>
              <a:t>ドラムを叩くとヘッド</a:t>
            </a:r>
            <a:r>
              <a:rPr lang="en-US" altLang="ja-JP" dirty="0" smtClean="0"/>
              <a:t>(</a:t>
            </a:r>
            <a:r>
              <a:rPr lang="ja-JP" altLang="en-US" dirty="0" smtClean="0"/>
              <a:t>皮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が振動する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ヘッドが前に出てきたときは空気が押し出される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後ろに行ったときは逆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押し出された空気が次々と伝わっていく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7" name="円柱 6"/>
          <p:cNvSpPr/>
          <p:nvPr/>
        </p:nvSpPr>
        <p:spPr>
          <a:xfrm rot="5400000">
            <a:off x="991696" y="4294660"/>
            <a:ext cx="1928824" cy="1483389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 w="12700">
            <a:solidFill>
              <a:schemeClr val="accent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643306" y="4071942"/>
            <a:ext cx="1285884" cy="1928826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0"/>
                </a:schemeClr>
              </a:gs>
              <a:gs pos="5000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143504" y="4071942"/>
            <a:ext cx="1285884" cy="1928826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0"/>
                </a:schemeClr>
              </a:gs>
              <a:gs pos="5000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643670" y="4071942"/>
            <a:ext cx="1285884" cy="1928826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0"/>
                </a:schemeClr>
              </a:gs>
              <a:gs pos="5000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右矢印 11"/>
          <p:cNvSpPr/>
          <p:nvPr/>
        </p:nvSpPr>
        <p:spPr>
          <a:xfrm>
            <a:off x="2285984" y="4857760"/>
            <a:ext cx="571504" cy="35719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00232" y="4071942"/>
            <a:ext cx="714380" cy="192882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50000"/>
                </a:schemeClr>
              </a:gs>
              <a:gs pos="5000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5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 rot="-720000">
            <a:off x="2756148" y="5140205"/>
            <a:ext cx="59804" cy="10930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1472" y="395758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2"/>
                </a:solidFill>
              </a:rPr>
              <a:t>音源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321578">
            <a:off x="2803857" y="422006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accent5"/>
                </a:solidFill>
              </a:rPr>
              <a:t>ド～ン</a:t>
            </a:r>
            <a:r>
              <a:rPr lang="ja-JP" altLang="en-US" sz="2400" dirty="0" smtClean="0">
                <a:solidFill>
                  <a:schemeClr val="accent5"/>
                </a:solidFill>
              </a:rPr>
              <a:t>！</a:t>
            </a:r>
            <a:endParaRPr kumimoji="1" lang="ja-JP" altLang="en-US" sz="24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47549E-7 L -0.04097 6.47549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97 3.70028E-7 L -0.00313 3.70028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014E-8 L -0.03437 -1.85014E-8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5 -1.85014E-8 L 0.05313 -1.85014E-8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358 -1.85014E-8 L -0.3283 -1.85014E-8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13 -1.85014E-8 L -0.0335 -1.85014E-8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68 -1.85014E-8 L -0.16423 -1.85014E-8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3 -1.85014E-8 L -0.16285 -1.85014E-8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8 -1.85014E-8 L 0.05034 -1.85014E-8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62 -1.85014E-8 L 0.00747 -1.85014E-8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03 -1.85014E-8 L 0.00226 -1.85014E-8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23 -1.85014E-8 L 0.00104 -0.00324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0" grpId="3" animBg="1"/>
      <p:bldP spid="12" grpId="0" animBg="1"/>
      <p:bldP spid="13" grpId="0" animBg="1"/>
      <p:bldP spid="13" grpId="1" animBg="1"/>
      <p:bldP spid="13" grpId="2" animBg="1"/>
      <p:bldP spid="13" grpId="3" animBg="1"/>
      <p:bldP spid="13" grpId="4" animBg="1"/>
      <p:bldP spid="14" grpId="1" animBg="1"/>
      <p:bldP spid="14" grpId="2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/>
              <a:t>音は何で聴こえるんでしょう？</a:t>
            </a:r>
            <a:endParaRPr kumimoji="1" lang="ja-JP" altLang="en-US" sz="4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318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他の楽器も基本的には同じ感じで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物が振動することによって音が発生する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Gt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Piano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Violin</a:t>
            </a:r>
            <a:r>
              <a:rPr lang="ja-JP" altLang="en-US" dirty="0" smtClean="0"/>
              <a:t>などは弦が振動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人間の声は声帯が振動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2009/7/1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Sound &amp; Engineering Workshop         -3rd Season-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47AE-E522-4731-BC96-1ECCA4564E2F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7" name="円柱 6"/>
          <p:cNvSpPr/>
          <p:nvPr/>
        </p:nvSpPr>
        <p:spPr>
          <a:xfrm rot="5400000">
            <a:off x="991696" y="4294660"/>
            <a:ext cx="1928824" cy="1483389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 w="12700">
            <a:solidFill>
              <a:schemeClr val="accent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670602" y="4071942"/>
            <a:ext cx="1285884" cy="1928826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0"/>
                </a:schemeClr>
              </a:gs>
              <a:gs pos="5000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170800" y="4071942"/>
            <a:ext cx="1285884" cy="1928826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0"/>
                </a:schemeClr>
              </a:gs>
              <a:gs pos="5000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670966" y="4071942"/>
            <a:ext cx="1285884" cy="1928826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0"/>
                </a:schemeClr>
              </a:gs>
              <a:gs pos="5000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右矢印 11"/>
          <p:cNvSpPr/>
          <p:nvPr/>
        </p:nvSpPr>
        <p:spPr>
          <a:xfrm>
            <a:off x="2285984" y="4857760"/>
            <a:ext cx="571504" cy="35719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00232" y="4071942"/>
            <a:ext cx="714380" cy="192882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50000"/>
                </a:schemeClr>
              </a:gs>
              <a:gs pos="5000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5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 rot="-720000">
            <a:off x="2756148" y="5140205"/>
            <a:ext cx="59804" cy="10930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1472" y="395758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2"/>
                </a:solidFill>
              </a:rPr>
              <a:t>音源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321578">
            <a:off x="2803858" y="422006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accent5"/>
                </a:solidFill>
              </a:rPr>
              <a:t>ド～ン！</a:t>
            </a:r>
            <a:endParaRPr kumimoji="1" lang="ja-JP" altLang="en-US" sz="24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ser Theme 02">
  <a:themeElements>
    <a:clrScheme name="ユーザー定義 3">
      <a:dk1>
        <a:sysClr val="windowText" lastClr="000000"/>
      </a:dk1>
      <a:lt1>
        <a:sysClr val="window" lastClr="FFFFFF"/>
      </a:lt1>
      <a:dk2>
        <a:srgbClr val="0070C0"/>
      </a:dk2>
      <a:lt2>
        <a:srgbClr val="C0E9FA"/>
      </a:lt2>
      <a:accent1>
        <a:srgbClr val="E0B602"/>
      </a:accent1>
      <a:accent2>
        <a:srgbClr val="C43D1F"/>
      </a:accent2>
      <a:accent3>
        <a:srgbClr val="C62873"/>
      </a:accent3>
      <a:accent4>
        <a:srgbClr val="7B309B"/>
      </a:accent4>
      <a:accent5>
        <a:srgbClr val="118FBF"/>
      </a:accent5>
      <a:accent6>
        <a:srgbClr val="0CA15F"/>
      </a:accent6>
      <a:hlink>
        <a:srgbClr val="4560AD"/>
      </a:hlink>
      <a:folHlink>
        <a:srgbClr val="0CA15F"/>
      </a:folHlink>
    </a:clrScheme>
    <a:fontScheme name="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User Theme 02</Template>
  <TotalTime>2354</TotalTime>
  <Words>2606</Words>
  <Application>Microsoft Office PowerPoint</Application>
  <PresentationFormat>画面に合わせる (4:3)</PresentationFormat>
  <Paragraphs>783</Paragraphs>
  <Slides>69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69</vt:i4>
      </vt:variant>
    </vt:vector>
  </HeadingPairs>
  <TitlesOfParts>
    <vt:vector size="70" baseType="lpstr">
      <vt:lpstr>User Theme 02</vt:lpstr>
      <vt:lpstr>Sound &amp; Engineering Workwhop                          -3rd Season- DAW Basic講座 </vt:lpstr>
      <vt:lpstr>やること</vt:lpstr>
      <vt:lpstr>アドバンの音響の機材たち</vt:lpstr>
      <vt:lpstr>アドバンの音響の機材たち</vt:lpstr>
      <vt:lpstr>結線のしかた</vt:lpstr>
      <vt:lpstr>卓のつなぐところ</vt:lpstr>
      <vt:lpstr>音は何で聴こえるんでしょう？</vt:lpstr>
      <vt:lpstr>音は何で聴こえるんでしょう？</vt:lpstr>
      <vt:lpstr>音は何で聴こえるんでしょう？</vt:lpstr>
      <vt:lpstr>音は何で聴こえるんでしょう？</vt:lpstr>
      <vt:lpstr>マイクとスピーカー</vt:lpstr>
      <vt:lpstr>波形</vt:lpstr>
      <vt:lpstr>周波数</vt:lpstr>
      <vt:lpstr>周波数</vt:lpstr>
      <vt:lpstr>周波数</vt:lpstr>
      <vt:lpstr>振幅</vt:lpstr>
      <vt:lpstr>アナログとデジタル</vt:lpstr>
      <vt:lpstr>デジタルに変換する</vt:lpstr>
      <vt:lpstr>サンプリング</vt:lpstr>
      <vt:lpstr>サンプリング周波数</vt:lpstr>
      <vt:lpstr>サンプリング周波数</vt:lpstr>
      <vt:lpstr>量子化</vt:lpstr>
      <vt:lpstr>量子化ビット数</vt:lpstr>
      <vt:lpstr>クオリティーを上げるには</vt:lpstr>
      <vt:lpstr>DAW (Digital Audio Workstation)</vt:lpstr>
      <vt:lpstr>オーディオとMIDI</vt:lpstr>
      <vt:lpstr>オーディオとMIDI</vt:lpstr>
      <vt:lpstr>オーディオとMIDI</vt:lpstr>
      <vt:lpstr>S-Roomの音の流れ</vt:lpstr>
      <vt:lpstr>S-RoomのMIDIの流れ</vt:lpstr>
      <vt:lpstr>卓(01V)から音を出す</vt:lpstr>
      <vt:lpstr>卓(01V)から音を出す</vt:lpstr>
      <vt:lpstr>音が出ていないときは</vt:lpstr>
      <vt:lpstr>音が出ていないときは</vt:lpstr>
      <vt:lpstr>卓のみかた</vt:lpstr>
      <vt:lpstr>卓のみかた</vt:lpstr>
      <vt:lpstr>卓のみかた</vt:lpstr>
      <vt:lpstr>アドバンの卓での音の出し方</vt:lpstr>
      <vt:lpstr>アドバンの卓での音の出し方</vt:lpstr>
      <vt:lpstr>アドバンの卓での音の出し方</vt:lpstr>
      <vt:lpstr>基音と倍音</vt:lpstr>
      <vt:lpstr>基音と倍音</vt:lpstr>
      <vt:lpstr>エンベロープ</vt:lpstr>
      <vt:lpstr>エンベロープ</vt:lpstr>
      <vt:lpstr>EQ</vt:lpstr>
      <vt:lpstr>EQの種類</vt:lpstr>
      <vt:lpstr>EQのパラメーター</vt:lpstr>
      <vt:lpstr>EQの種類 (2)</vt:lpstr>
      <vt:lpstr>EQの用途</vt:lpstr>
      <vt:lpstr>フィルター</vt:lpstr>
      <vt:lpstr>フィルター</vt:lpstr>
      <vt:lpstr>コンプレッサー</vt:lpstr>
      <vt:lpstr>コンプレッサー</vt:lpstr>
      <vt:lpstr>コンプレッサー</vt:lpstr>
      <vt:lpstr>コンプレッサー</vt:lpstr>
      <vt:lpstr>コンプレッサー</vt:lpstr>
      <vt:lpstr>コンプレッサー</vt:lpstr>
      <vt:lpstr>コンプレッサー</vt:lpstr>
      <vt:lpstr>リバーブ</vt:lpstr>
      <vt:lpstr>ディレイ</vt:lpstr>
      <vt:lpstr>インサートのつなぎかた</vt:lpstr>
      <vt:lpstr>インサートの特徴</vt:lpstr>
      <vt:lpstr>センドリターンのつなぎかた</vt:lpstr>
      <vt:lpstr>センドリターンの特徴</vt:lpstr>
      <vt:lpstr>オートメーション</vt:lpstr>
      <vt:lpstr>グループとフォルダトラック</vt:lpstr>
      <vt:lpstr>グループ</vt:lpstr>
      <vt:lpstr>フォルダトラック</vt:lpstr>
      <vt:lpstr>情報を調べるソース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Fuminori Kobayashi</dc:creator>
  <cp:lastModifiedBy>Fuminori Kobayashi</cp:lastModifiedBy>
  <cp:revision>295</cp:revision>
  <dcterms:created xsi:type="dcterms:W3CDTF">2008-11-10T19:05:56Z</dcterms:created>
  <dcterms:modified xsi:type="dcterms:W3CDTF">2009-10-06T23:44:47Z</dcterms:modified>
</cp:coreProperties>
</file>